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3"/>
    <p:sldMasterId id="2147483694" r:id="rId4"/>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8229600" cx="14630400"/>
  <p:notesSz cx="8229600" cy="14630400"/>
  <p:embeddedFontLst>
    <p:embeddedFont>
      <p:font typeface="Playfair Display"/>
      <p:regular r:id="rId34"/>
      <p:bold r:id="rId35"/>
      <p:italic r:id="rId36"/>
      <p:boldItalic r:id="rId37"/>
    </p:embeddedFont>
    <p:embeddedFont>
      <p:font typeface="Inter"/>
      <p:bold r:id="rId38"/>
      <p:boldItalic r:id="rId39"/>
    </p:embeddedFont>
    <p:embeddedFont>
      <p:font typeface="Public Sans Medium"/>
      <p:regular r:id="rId40"/>
      <p:bold r:id="rId41"/>
      <p:italic r:id="rId42"/>
      <p:boldItalic r:id="rId43"/>
    </p:embeddedFont>
    <p:embeddedFont>
      <p:font typeface="Public Sans"/>
      <p:regular r:id="rId44"/>
      <p:bold r:id="rId45"/>
      <p:italic r:id="rId46"/>
      <p:boldItalic r:id="rId47"/>
    </p:embeddedFont>
    <p:embeddedFont>
      <p:font typeface="Crimson Pro"/>
      <p:regular r:id="rId48"/>
      <p:bold r:id="rId49"/>
      <p:italic r:id="rId50"/>
      <p:boldItalic r:id="rId51"/>
    </p:embeddedFont>
    <p:embeddedFont>
      <p:font typeface="Playfair Display SemiBold"/>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ublicSansMedium-regular.fntdata"/><Relationship Id="rId42" Type="http://schemas.openxmlformats.org/officeDocument/2006/relationships/font" Target="fonts/PublicSansMedium-italic.fntdata"/><Relationship Id="rId41" Type="http://schemas.openxmlformats.org/officeDocument/2006/relationships/font" Target="fonts/PublicSansMedium-bold.fntdata"/><Relationship Id="rId44" Type="http://schemas.openxmlformats.org/officeDocument/2006/relationships/font" Target="fonts/PublicSans-regular.fntdata"/><Relationship Id="rId43" Type="http://schemas.openxmlformats.org/officeDocument/2006/relationships/font" Target="fonts/PublicSansMedium-boldItalic.fntdata"/><Relationship Id="rId46" Type="http://schemas.openxmlformats.org/officeDocument/2006/relationships/font" Target="fonts/PublicSans-italic.fntdata"/><Relationship Id="rId45" Type="http://schemas.openxmlformats.org/officeDocument/2006/relationships/font" Target="fonts/Public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CrimsonPro-regular.fntdata"/><Relationship Id="rId47" Type="http://schemas.openxmlformats.org/officeDocument/2006/relationships/font" Target="fonts/PublicSans-boldItalic.fntdata"/><Relationship Id="rId49" Type="http://schemas.openxmlformats.org/officeDocument/2006/relationships/font" Target="fonts/CrimsonPro-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PlayfairDisplay-bold.fntdata"/><Relationship Id="rId34" Type="http://schemas.openxmlformats.org/officeDocument/2006/relationships/font" Target="fonts/PlayfairDisplay-regular.fntdata"/><Relationship Id="rId37" Type="http://schemas.openxmlformats.org/officeDocument/2006/relationships/font" Target="fonts/PlayfairDisplay-boldItalic.fntdata"/><Relationship Id="rId36" Type="http://schemas.openxmlformats.org/officeDocument/2006/relationships/font" Target="fonts/PlayfairDisplay-italic.fntdata"/><Relationship Id="rId39" Type="http://schemas.openxmlformats.org/officeDocument/2006/relationships/font" Target="fonts/Inter-boldItalic.fntdata"/><Relationship Id="rId38" Type="http://schemas.openxmlformats.org/officeDocument/2006/relationships/font" Target="fonts/Inter-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rimsonPro-boldItalic.fntdata"/><Relationship Id="rId50" Type="http://schemas.openxmlformats.org/officeDocument/2006/relationships/font" Target="fonts/CrimsonPro-italic.fntdata"/><Relationship Id="rId53" Type="http://schemas.openxmlformats.org/officeDocument/2006/relationships/font" Target="fonts/PlayfairDisplaySemiBold-bold.fntdata"/><Relationship Id="rId52" Type="http://schemas.openxmlformats.org/officeDocument/2006/relationships/font" Target="fonts/PlayfairDisplaySemiBold-regular.fntdata"/><Relationship Id="rId11" Type="http://schemas.openxmlformats.org/officeDocument/2006/relationships/slide" Target="slides/slide4.xml"/><Relationship Id="rId55" Type="http://schemas.openxmlformats.org/officeDocument/2006/relationships/font" Target="fonts/PlayfairDisplaySemiBold-boldItalic.fntdata"/><Relationship Id="rId10" Type="http://schemas.openxmlformats.org/officeDocument/2006/relationships/slide" Target="slides/slide3.xml"/><Relationship Id="rId54" Type="http://schemas.openxmlformats.org/officeDocument/2006/relationships/font" Target="fonts/PlayfairDisplaySemiBold-italic.fntdata"/><Relationship Id="rId13" Type="http://schemas.openxmlformats.org/officeDocument/2006/relationships/slide" Target="slides/slide6.xml"/><Relationship Id="rId57" Type="http://schemas.openxmlformats.org/officeDocument/2006/relationships/font" Target="fonts/OpenSans-bold.fntdata"/><Relationship Id="rId12" Type="http://schemas.openxmlformats.org/officeDocument/2006/relationships/slide" Target="slides/slide5.xml"/><Relationship Id="rId56" Type="http://schemas.openxmlformats.org/officeDocument/2006/relationships/font" Target="fonts/OpenSans-regular.fntdata"/><Relationship Id="rId15" Type="http://schemas.openxmlformats.org/officeDocument/2006/relationships/slide" Target="slides/slide8.xml"/><Relationship Id="rId59" Type="http://schemas.openxmlformats.org/officeDocument/2006/relationships/font" Target="fonts/OpenSans-boldItalic.fntdata"/><Relationship Id="rId14" Type="http://schemas.openxmlformats.org/officeDocument/2006/relationships/slide" Target="slides/slide7.xml"/><Relationship Id="rId58" Type="http://schemas.openxmlformats.org/officeDocument/2006/relationships/font" Target="fonts/Open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53" name="Google Shape;153;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9: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97" name="Google Shape;297;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0: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10" name="Google Shape;310;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1: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28" name="Google Shape;328;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2: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50" name="Google Shape;350;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3: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66" name="Google Shape;366;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ab9ee8c4ba_6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3ab9ee8c4ba_6_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3ab9ee8c4ba_6_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ab9ee8c4ba_6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3ab9ee8c4ba_6_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3ab9ee8c4ba_6_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ab9ee8c4ba_6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3ab9ee8c4ba_6_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3ab9ee8c4ba_6_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ab9ee8c4ba_6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3ab9ee8c4ba_6_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3ab9ee8c4ba_6_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abb4a9289e_1_112: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abb4a9289e_1_112: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61" name="Google Shape;161;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abb4a9289e_9_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g3abb4a9289e_9_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6" name="Google Shape;486;g3abb4a9289e_9_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abb4a9289e_9_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3" name="Google Shape;493;g3abb4a9289e_9_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4" name="Google Shape;494;g3abb4a9289e_9_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abb4a9289e_9_7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4" name="Google Shape;514;g3abb4a9289e_9_7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15" name="Google Shape;515;g3abb4a9289e_9_7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af6b398dfc_0_3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1" name="Google Shape;541;g3af6b398dfc_0_3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2" name="Google Shape;542;g3af6b398dfc_0_3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af6b398dfc_0_6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4" name="Google Shape;574;g3af6b398dfc_0_6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5" name="Google Shape;575;g3af6b398dfc_0_6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af6b398dfc_0_10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4" name="Google Shape;594;g3af6b398dfc_0_10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95" name="Google Shape;595;g3af6b398dfc_0_10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abad6f0492_0_22: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1" name="Google Shape;621;g3abad6f0492_0_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22" name="Google Shape;622;g3abad6f0492_0_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 name="Google Shape;186;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87" name="Google Shape;187;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abb4a9289e_5_35: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abb4a9289e_5_35: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14" name="Google Shape;214;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24" name="Google Shape;224;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40" name="Google Shape;240;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48" name="Google Shape;248;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65" name="Google Shape;265;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hyperlink" Target="https://gamma.app/?utm_source=made-with-gamma" TargetMode="Externa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9" name="Shape 9"/>
        <p:cNvGrpSpPr/>
        <p:nvPr/>
      </p:nvGrpSpPr>
      <p:grpSpPr>
        <a:xfrm>
          <a:off x="0" y="0"/>
          <a:ext cx="0" cy="0"/>
          <a:chOff x="0" y="0"/>
          <a:chExt cx="0" cy="0"/>
        </a:xfrm>
      </p:grpSpPr>
      <p:pic>
        <p:nvPicPr>
          <p:cNvPr descr="preencoded.png" id="10" name="Google Shape;10;p2"/>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11" name="Google Shape;11;p2"/>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42" name="Google Shape;42;p1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12"/>
          <p:cNvSpPr txBox="1"/>
          <p:nvPr>
            <p:ph type="title"/>
          </p:nvPr>
        </p:nvSpPr>
        <p:spPr>
          <a:xfrm>
            <a:off x="498720" y="888960"/>
            <a:ext cx="4492800" cy="1209000"/>
          </a:xfrm>
          <a:prstGeom prst="rect">
            <a:avLst/>
          </a:prstGeom>
          <a:noFill/>
          <a:ln>
            <a:noFill/>
          </a:ln>
        </p:spPr>
        <p:txBody>
          <a:bodyPr anchorCtr="0" anchor="b"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45" name="Google Shape;45;p12"/>
          <p:cNvSpPr txBox="1"/>
          <p:nvPr>
            <p:ph idx="1" type="body"/>
          </p:nvPr>
        </p:nvSpPr>
        <p:spPr>
          <a:xfrm>
            <a:off x="498720" y="2223360"/>
            <a:ext cx="4492800" cy="5087100"/>
          </a:xfrm>
          <a:prstGeom prst="rect">
            <a:avLst/>
          </a:prstGeom>
          <a:noFill/>
          <a:ln>
            <a:noFill/>
          </a:ln>
        </p:spPr>
        <p:txBody>
          <a:bodyPr anchorCtr="0" anchor="t" bIns="146275" lIns="146275" spcFirstLastPara="1" rIns="146275" wrap="square" tIns="146275">
            <a:norm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46" name="Google Shape;46;p12"/>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13"/>
          <p:cNvSpPr txBox="1"/>
          <p:nvPr>
            <p:ph type="title"/>
          </p:nvPr>
        </p:nvSpPr>
        <p:spPr>
          <a:xfrm>
            <a:off x="784400" y="720240"/>
            <a:ext cx="10188600" cy="65454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7700"/>
              <a:buNone/>
              <a:defRPr sz="7700"/>
            </a:lvl1pPr>
            <a:lvl2pPr lvl="1" algn="l">
              <a:lnSpc>
                <a:spcPct val="100000"/>
              </a:lnSpc>
              <a:spcBef>
                <a:spcPts val="0"/>
              </a:spcBef>
              <a:spcAft>
                <a:spcPts val="0"/>
              </a:spcAft>
              <a:buSzPts val="7700"/>
              <a:buNone/>
              <a:defRPr sz="7700"/>
            </a:lvl2pPr>
            <a:lvl3pPr lvl="2" algn="l">
              <a:lnSpc>
                <a:spcPct val="100000"/>
              </a:lnSpc>
              <a:spcBef>
                <a:spcPts val="0"/>
              </a:spcBef>
              <a:spcAft>
                <a:spcPts val="0"/>
              </a:spcAft>
              <a:buSzPts val="7700"/>
              <a:buNone/>
              <a:defRPr sz="7700"/>
            </a:lvl3pPr>
            <a:lvl4pPr lvl="3" algn="l">
              <a:lnSpc>
                <a:spcPct val="100000"/>
              </a:lnSpc>
              <a:spcBef>
                <a:spcPts val="0"/>
              </a:spcBef>
              <a:spcAft>
                <a:spcPts val="0"/>
              </a:spcAft>
              <a:buSzPts val="7700"/>
              <a:buNone/>
              <a:defRPr sz="7700"/>
            </a:lvl4pPr>
            <a:lvl5pPr lvl="4" algn="l">
              <a:lnSpc>
                <a:spcPct val="100000"/>
              </a:lnSpc>
              <a:spcBef>
                <a:spcPts val="0"/>
              </a:spcBef>
              <a:spcAft>
                <a:spcPts val="0"/>
              </a:spcAft>
              <a:buSzPts val="7700"/>
              <a:buNone/>
              <a:defRPr sz="7700"/>
            </a:lvl5pPr>
            <a:lvl6pPr lvl="5" algn="l">
              <a:lnSpc>
                <a:spcPct val="100000"/>
              </a:lnSpc>
              <a:spcBef>
                <a:spcPts val="0"/>
              </a:spcBef>
              <a:spcAft>
                <a:spcPts val="0"/>
              </a:spcAft>
              <a:buSzPts val="7700"/>
              <a:buNone/>
              <a:defRPr sz="7700"/>
            </a:lvl6pPr>
            <a:lvl7pPr lvl="6" algn="l">
              <a:lnSpc>
                <a:spcPct val="100000"/>
              </a:lnSpc>
              <a:spcBef>
                <a:spcPts val="0"/>
              </a:spcBef>
              <a:spcAft>
                <a:spcPts val="0"/>
              </a:spcAft>
              <a:buSzPts val="7700"/>
              <a:buNone/>
              <a:defRPr sz="7700"/>
            </a:lvl7pPr>
            <a:lvl8pPr lvl="7" algn="l">
              <a:lnSpc>
                <a:spcPct val="100000"/>
              </a:lnSpc>
              <a:spcBef>
                <a:spcPts val="0"/>
              </a:spcBef>
              <a:spcAft>
                <a:spcPts val="0"/>
              </a:spcAft>
              <a:buSzPts val="7700"/>
              <a:buNone/>
              <a:defRPr sz="7700"/>
            </a:lvl8pPr>
            <a:lvl9pPr lvl="8" algn="l">
              <a:lnSpc>
                <a:spcPct val="100000"/>
              </a:lnSpc>
              <a:spcBef>
                <a:spcPts val="0"/>
              </a:spcBef>
              <a:spcAft>
                <a:spcPts val="0"/>
              </a:spcAft>
              <a:buSzPts val="7700"/>
              <a:buNone/>
              <a:defRPr sz="7700"/>
            </a:lvl9pPr>
          </a:lstStyle>
          <a:p/>
        </p:txBody>
      </p:sp>
      <p:sp>
        <p:nvSpPr>
          <p:cNvPr id="49" name="Google Shape;49;p1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14"/>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4"/>
          <p:cNvSpPr txBox="1"/>
          <p:nvPr>
            <p:ph type="title"/>
          </p:nvPr>
        </p:nvSpPr>
        <p:spPr>
          <a:xfrm>
            <a:off x="424800" y="1973080"/>
            <a:ext cx="6472200" cy="23718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p:txBody>
      </p:sp>
      <p:sp>
        <p:nvSpPr>
          <p:cNvPr id="53" name="Google Shape;53;p14"/>
          <p:cNvSpPr txBox="1"/>
          <p:nvPr>
            <p:ph idx="1" type="subTitle"/>
          </p:nvPr>
        </p:nvSpPr>
        <p:spPr>
          <a:xfrm>
            <a:off x="424800" y="4484920"/>
            <a:ext cx="6472200" cy="1976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54" name="Google Shape;54;p14"/>
          <p:cNvSpPr txBox="1"/>
          <p:nvPr>
            <p:ph idx="2" type="body"/>
          </p:nvPr>
        </p:nvSpPr>
        <p:spPr>
          <a:xfrm>
            <a:off x="7903200" y="1158520"/>
            <a:ext cx="6139200" cy="5912100"/>
          </a:xfrm>
          <a:prstGeom prst="rect">
            <a:avLst/>
          </a:prstGeom>
          <a:noFill/>
          <a:ln>
            <a:noFill/>
          </a:ln>
        </p:spPr>
        <p:txBody>
          <a:bodyPr anchorCtr="0" anchor="ctr"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55" name="Google Shape;55;p1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5"/>
          <p:cNvSpPr txBox="1"/>
          <p:nvPr>
            <p:ph idx="1" type="body"/>
          </p:nvPr>
        </p:nvSpPr>
        <p:spPr>
          <a:xfrm>
            <a:off x="498720" y="6768920"/>
            <a:ext cx="9598200" cy="9681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900"/>
              <a:buNone/>
              <a:defRPr/>
            </a:lvl1pPr>
          </a:lstStyle>
          <a:p/>
        </p:txBody>
      </p:sp>
      <p:sp>
        <p:nvSpPr>
          <p:cNvPr id="58" name="Google Shape;58;p1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6"/>
          <p:cNvSpPr txBox="1"/>
          <p:nvPr>
            <p:ph hasCustomPrompt="1" type="title"/>
          </p:nvPr>
        </p:nvSpPr>
        <p:spPr>
          <a:xfrm>
            <a:off x="498720" y="1769800"/>
            <a:ext cx="13632900" cy="31416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19200"/>
              <a:buNone/>
              <a:defRPr sz="19200"/>
            </a:lvl1pPr>
            <a:lvl2pPr lvl="1" algn="ctr">
              <a:lnSpc>
                <a:spcPct val="100000"/>
              </a:lnSpc>
              <a:spcBef>
                <a:spcPts val="0"/>
              </a:spcBef>
              <a:spcAft>
                <a:spcPts val="0"/>
              </a:spcAft>
              <a:buSzPts val="19200"/>
              <a:buNone/>
              <a:defRPr sz="19200"/>
            </a:lvl2pPr>
            <a:lvl3pPr lvl="2" algn="ctr">
              <a:lnSpc>
                <a:spcPct val="100000"/>
              </a:lnSpc>
              <a:spcBef>
                <a:spcPts val="0"/>
              </a:spcBef>
              <a:spcAft>
                <a:spcPts val="0"/>
              </a:spcAft>
              <a:buSzPts val="19200"/>
              <a:buNone/>
              <a:defRPr sz="19200"/>
            </a:lvl3pPr>
            <a:lvl4pPr lvl="3" algn="ctr">
              <a:lnSpc>
                <a:spcPct val="100000"/>
              </a:lnSpc>
              <a:spcBef>
                <a:spcPts val="0"/>
              </a:spcBef>
              <a:spcAft>
                <a:spcPts val="0"/>
              </a:spcAft>
              <a:buSzPts val="19200"/>
              <a:buNone/>
              <a:defRPr sz="19200"/>
            </a:lvl4pPr>
            <a:lvl5pPr lvl="4" algn="ctr">
              <a:lnSpc>
                <a:spcPct val="100000"/>
              </a:lnSpc>
              <a:spcBef>
                <a:spcPts val="0"/>
              </a:spcBef>
              <a:spcAft>
                <a:spcPts val="0"/>
              </a:spcAft>
              <a:buSzPts val="19200"/>
              <a:buNone/>
              <a:defRPr sz="19200"/>
            </a:lvl5pPr>
            <a:lvl6pPr lvl="5" algn="ctr">
              <a:lnSpc>
                <a:spcPct val="100000"/>
              </a:lnSpc>
              <a:spcBef>
                <a:spcPts val="0"/>
              </a:spcBef>
              <a:spcAft>
                <a:spcPts val="0"/>
              </a:spcAft>
              <a:buSzPts val="19200"/>
              <a:buNone/>
              <a:defRPr sz="19200"/>
            </a:lvl6pPr>
            <a:lvl7pPr lvl="6" algn="ctr">
              <a:lnSpc>
                <a:spcPct val="100000"/>
              </a:lnSpc>
              <a:spcBef>
                <a:spcPts val="0"/>
              </a:spcBef>
              <a:spcAft>
                <a:spcPts val="0"/>
              </a:spcAft>
              <a:buSzPts val="19200"/>
              <a:buNone/>
              <a:defRPr sz="19200"/>
            </a:lvl7pPr>
            <a:lvl8pPr lvl="7" algn="ctr">
              <a:lnSpc>
                <a:spcPct val="100000"/>
              </a:lnSpc>
              <a:spcBef>
                <a:spcPts val="0"/>
              </a:spcBef>
              <a:spcAft>
                <a:spcPts val="0"/>
              </a:spcAft>
              <a:buSzPts val="19200"/>
              <a:buNone/>
              <a:defRPr sz="19200"/>
            </a:lvl8pPr>
            <a:lvl9pPr lvl="8" algn="ctr">
              <a:lnSpc>
                <a:spcPct val="100000"/>
              </a:lnSpc>
              <a:spcBef>
                <a:spcPts val="0"/>
              </a:spcBef>
              <a:spcAft>
                <a:spcPts val="0"/>
              </a:spcAft>
              <a:buSzPts val="19200"/>
              <a:buNone/>
              <a:defRPr sz="19200"/>
            </a:lvl9pPr>
          </a:lstStyle>
          <a:p>
            <a:r>
              <a:t>xx%</a:t>
            </a:r>
          </a:p>
        </p:txBody>
      </p:sp>
      <p:sp>
        <p:nvSpPr>
          <p:cNvPr id="61" name="Google Shape;61;p16"/>
          <p:cNvSpPr txBox="1"/>
          <p:nvPr>
            <p:ph idx="1" type="body"/>
          </p:nvPr>
        </p:nvSpPr>
        <p:spPr>
          <a:xfrm>
            <a:off x="498720" y="5043560"/>
            <a:ext cx="13632900" cy="2081400"/>
          </a:xfrm>
          <a:prstGeom prst="rect">
            <a:avLst/>
          </a:prstGeom>
          <a:noFill/>
          <a:ln>
            <a:noFill/>
          </a:ln>
        </p:spPr>
        <p:txBody>
          <a:bodyPr anchorCtr="0" anchor="t" bIns="146275" lIns="146275" spcFirstLastPara="1" rIns="146275" wrap="square" tIns="146275">
            <a:normAutofit/>
          </a:bodyPr>
          <a:lstStyle>
            <a:lvl1pPr indent="-412750" lvl="0" marL="457200" algn="ctr">
              <a:lnSpc>
                <a:spcPct val="115000"/>
              </a:lnSpc>
              <a:spcBef>
                <a:spcPts val="0"/>
              </a:spcBef>
              <a:spcAft>
                <a:spcPts val="0"/>
              </a:spcAft>
              <a:buSzPts val="2900"/>
              <a:buChar char="●"/>
              <a:defRPr/>
            </a:lvl1pPr>
            <a:lvl2pPr indent="-368300" lvl="1" marL="914400" algn="ctr">
              <a:lnSpc>
                <a:spcPct val="115000"/>
              </a:lnSpc>
              <a:spcBef>
                <a:spcPts val="0"/>
              </a:spcBef>
              <a:spcAft>
                <a:spcPts val="0"/>
              </a:spcAft>
              <a:buSzPts val="2200"/>
              <a:buChar char="○"/>
              <a:defRPr/>
            </a:lvl2pPr>
            <a:lvl3pPr indent="-368300" lvl="2" marL="1371600" algn="ctr">
              <a:lnSpc>
                <a:spcPct val="115000"/>
              </a:lnSpc>
              <a:spcBef>
                <a:spcPts val="0"/>
              </a:spcBef>
              <a:spcAft>
                <a:spcPts val="0"/>
              </a:spcAft>
              <a:buSzPts val="2200"/>
              <a:buChar char="■"/>
              <a:defRPr/>
            </a:lvl3pPr>
            <a:lvl4pPr indent="-368300" lvl="3" marL="1828800" algn="ctr">
              <a:lnSpc>
                <a:spcPct val="115000"/>
              </a:lnSpc>
              <a:spcBef>
                <a:spcPts val="0"/>
              </a:spcBef>
              <a:spcAft>
                <a:spcPts val="0"/>
              </a:spcAft>
              <a:buSzPts val="2200"/>
              <a:buChar char="●"/>
              <a:defRPr/>
            </a:lvl4pPr>
            <a:lvl5pPr indent="-368300" lvl="4" marL="2286000" algn="ctr">
              <a:lnSpc>
                <a:spcPct val="115000"/>
              </a:lnSpc>
              <a:spcBef>
                <a:spcPts val="0"/>
              </a:spcBef>
              <a:spcAft>
                <a:spcPts val="0"/>
              </a:spcAft>
              <a:buSzPts val="2200"/>
              <a:buChar char="○"/>
              <a:defRPr/>
            </a:lvl5pPr>
            <a:lvl6pPr indent="-368300" lvl="5" marL="2743200" algn="ctr">
              <a:lnSpc>
                <a:spcPct val="115000"/>
              </a:lnSpc>
              <a:spcBef>
                <a:spcPts val="0"/>
              </a:spcBef>
              <a:spcAft>
                <a:spcPts val="0"/>
              </a:spcAft>
              <a:buSzPts val="2200"/>
              <a:buChar char="■"/>
              <a:defRPr/>
            </a:lvl6pPr>
            <a:lvl7pPr indent="-368300" lvl="6" marL="3200400" algn="ctr">
              <a:lnSpc>
                <a:spcPct val="115000"/>
              </a:lnSpc>
              <a:spcBef>
                <a:spcPts val="0"/>
              </a:spcBef>
              <a:spcAft>
                <a:spcPts val="0"/>
              </a:spcAft>
              <a:buSzPts val="2200"/>
              <a:buChar char="●"/>
              <a:defRPr/>
            </a:lvl7pPr>
            <a:lvl8pPr indent="-368300" lvl="7" marL="3657600" algn="ctr">
              <a:lnSpc>
                <a:spcPct val="115000"/>
              </a:lnSpc>
              <a:spcBef>
                <a:spcPts val="0"/>
              </a:spcBef>
              <a:spcAft>
                <a:spcPts val="0"/>
              </a:spcAft>
              <a:buSzPts val="2200"/>
              <a:buChar char="○"/>
              <a:defRPr/>
            </a:lvl8pPr>
            <a:lvl9pPr indent="-368300" lvl="8" marL="4114800" algn="ctr">
              <a:lnSpc>
                <a:spcPct val="115000"/>
              </a:lnSpc>
              <a:spcBef>
                <a:spcPts val="0"/>
              </a:spcBef>
              <a:spcAft>
                <a:spcPts val="0"/>
              </a:spcAft>
              <a:buSzPts val="2200"/>
              <a:buChar char="■"/>
              <a:defRPr/>
            </a:lvl9pPr>
          </a:lstStyle>
          <a:p/>
        </p:txBody>
      </p:sp>
      <p:sp>
        <p:nvSpPr>
          <p:cNvPr id="62" name="Google Shape;62;p1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66" name="Shape 66"/>
        <p:cNvGrpSpPr/>
        <p:nvPr/>
      </p:nvGrpSpPr>
      <p:grpSpPr>
        <a:xfrm>
          <a:off x="0" y="0"/>
          <a:ext cx="0" cy="0"/>
          <a:chOff x="0" y="0"/>
          <a:chExt cx="0" cy="0"/>
        </a:xfrm>
      </p:grpSpPr>
      <p:pic>
        <p:nvPicPr>
          <p:cNvPr descr="preencoded.png" id="67" name="Google Shape;67;p19"/>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68" name="Google Shape;68;p19"/>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69" name="Shape 69"/>
        <p:cNvGrpSpPr/>
        <p:nvPr/>
      </p:nvGrpSpPr>
      <p:grpSpPr>
        <a:xfrm>
          <a:off x="0" y="0"/>
          <a:ext cx="0" cy="0"/>
          <a:chOff x="0" y="0"/>
          <a:chExt cx="0" cy="0"/>
        </a:xfrm>
      </p:grpSpPr>
      <p:pic>
        <p:nvPicPr>
          <p:cNvPr descr="preencoded.png" id="70" name="Google Shape;70;p20"/>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71" name="Google Shape;71;p20"/>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72" name="Shape 72"/>
        <p:cNvGrpSpPr/>
        <p:nvPr/>
      </p:nvGrpSpPr>
      <p:grpSpPr>
        <a:xfrm>
          <a:off x="0" y="0"/>
          <a:ext cx="0" cy="0"/>
          <a:chOff x="0" y="0"/>
          <a:chExt cx="0" cy="0"/>
        </a:xfrm>
      </p:grpSpPr>
      <p:pic>
        <p:nvPicPr>
          <p:cNvPr descr="preencoded.png" id="73" name="Google Shape;73;p21"/>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74" name="Google Shape;74;p21"/>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2" name="Shape 12"/>
        <p:cNvGrpSpPr/>
        <p:nvPr/>
      </p:nvGrpSpPr>
      <p:grpSpPr>
        <a:xfrm>
          <a:off x="0" y="0"/>
          <a:ext cx="0" cy="0"/>
          <a:chOff x="0" y="0"/>
          <a:chExt cx="0" cy="0"/>
        </a:xfrm>
      </p:grpSpPr>
      <p:pic>
        <p:nvPicPr>
          <p:cNvPr descr="preencoded.png" id="13" name="Google Shape;13;p3"/>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14" name="Google Shape;14;p3"/>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5" name="Shape 75"/>
        <p:cNvGrpSpPr/>
        <p:nvPr/>
      </p:nvGrpSpPr>
      <p:grpSpPr>
        <a:xfrm>
          <a:off x="0" y="0"/>
          <a:ext cx="0" cy="0"/>
          <a:chOff x="0" y="0"/>
          <a:chExt cx="0" cy="0"/>
        </a:xfrm>
      </p:grpSpPr>
      <p:pic>
        <p:nvPicPr>
          <p:cNvPr descr="preencoded.png" id="76" name="Google Shape;76;p22"/>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77" name="Google Shape;77;p22"/>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78" name="Shape 78"/>
        <p:cNvGrpSpPr/>
        <p:nvPr/>
      </p:nvGrpSpPr>
      <p:grpSpPr>
        <a:xfrm>
          <a:off x="0" y="0"/>
          <a:ext cx="0" cy="0"/>
          <a:chOff x="0" y="0"/>
          <a:chExt cx="0" cy="0"/>
        </a:xfrm>
      </p:grpSpPr>
      <p:pic>
        <p:nvPicPr>
          <p:cNvPr descr="preencoded.png" id="79" name="Google Shape;79;p23"/>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80" name="Google Shape;80;p23"/>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81" name="Shape 81"/>
        <p:cNvGrpSpPr/>
        <p:nvPr/>
      </p:nvGrpSpPr>
      <p:grpSpPr>
        <a:xfrm>
          <a:off x="0" y="0"/>
          <a:ext cx="0" cy="0"/>
          <a:chOff x="0" y="0"/>
          <a:chExt cx="0" cy="0"/>
        </a:xfrm>
      </p:grpSpPr>
      <p:pic>
        <p:nvPicPr>
          <p:cNvPr descr="preencoded.png" id="82" name="Google Shape;82;p24"/>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83" name="Google Shape;83;p24"/>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84" name="Shape 84"/>
        <p:cNvGrpSpPr/>
        <p:nvPr/>
      </p:nvGrpSpPr>
      <p:grpSpPr>
        <a:xfrm>
          <a:off x="0" y="0"/>
          <a:ext cx="0" cy="0"/>
          <a:chOff x="0" y="0"/>
          <a:chExt cx="0" cy="0"/>
        </a:xfrm>
      </p:grpSpPr>
      <p:pic>
        <p:nvPicPr>
          <p:cNvPr descr="preencoded.png" id="85" name="Google Shape;85;p25"/>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86" name="Google Shape;86;p25"/>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87" name="Shape 87"/>
        <p:cNvGrpSpPr/>
        <p:nvPr/>
      </p:nvGrpSpPr>
      <p:grpSpPr>
        <a:xfrm>
          <a:off x="0" y="0"/>
          <a:ext cx="0" cy="0"/>
          <a:chOff x="0" y="0"/>
          <a:chExt cx="0" cy="0"/>
        </a:xfrm>
      </p:grpSpPr>
      <p:pic>
        <p:nvPicPr>
          <p:cNvPr descr="preencoded.png" id="88" name="Google Shape;88;p26"/>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89" name="Google Shape;89;p26"/>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90" name="Shape 90"/>
        <p:cNvGrpSpPr/>
        <p:nvPr/>
      </p:nvGrpSpPr>
      <p:grpSpPr>
        <a:xfrm>
          <a:off x="0" y="0"/>
          <a:ext cx="0" cy="0"/>
          <a:chOff x="0" y="0"/>
          <a:chExt cx="0" cy="0"/>
        </a:xfrm>
      </p:grpSpPr>
      <p:pic>
        <p:nvPicPr>
          <p:cNvPr descr="preencoded.png" id="91" name="Google Shape;91;p27"/>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92" name="Google Shape;92;p27"/>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93" name="Shape 93"/>
        <p:cNvGrpSpPr/>
        <p:nvPr/>
      </p:nvGrpSpPr>
      <p:grpSpPr>
        <a:xfrm>
          <a:off x="0" y="0"/>
          <a:ext cx="0" cy="0"/>
          <a:chOff x="0" y="0"/>
          <a:chExt cx="0" cy="0"/>
        </a:xfrm>
      </p:grpSpPr>
      <p:pic>
        <p:nvPicPr>
          <p:cNvPr descr="preencoded.png" id="94" name="Google Shape;94;p28"/>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95" name="Google Shape;95;p28"/>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98" name="Shape 98"/>
        <p:cNvGrpSpPr/>
        <p:nvPr/>
      </p:nvGrpSpPr>
      <p:grpSpPr>
        <a:xfrm>
          <a:off x="0" y="0"/>
          <a:ext cx="0" cy="0"/>
          <a:chOff x="0" y="0"/>
          <a:chExt cx="0" cy="0"/>
        </a:xfrm>
      </p:grpSpPr>
      <p:pic>
        <p:nvPicPr>
          <p:cNvPr descr="preencoded.png" id="99" name="Google Shape;99;p31"/>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00" name="Google Shape;100;p31"/>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01" name="Shape 101"/>
        <p:cNvGrpSpPr/>
        <p:nvPr/>
      </p:nvGrpSpPr>
      <p:grpSpPr>
        <a:xfrm>
          <a:off x="0" y="0"/>
          <a:ext cx="0" cy="0"/>
          <a:chOff x="0" y="0"/>
          <a:chExt cx="0" cy="0"/>
        </a:xfrm>
      </p:grpSpPr>
      <p:pic>
        <p:nvPicPr>
          <p:cNvPr descr="preencoded.png" id="102" name="Google Shape;102;p32"/>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03" name="Google Shape;103;p32"/>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5" name="Shape 15"/>
        <p:cNvGrpSpPr/>
        <p:nvPr/>
      </p:nvGrpSpPr>
      <p:grpSpPr>
        <a:xfrm>
          <a:off x="0" y="0"/>
          <a:ext cx="0" cy="0"/>
          <a:chOff x="0" y="0"/>
          <a:chExt cx="0" cy="0"/>
        </a:xfrm>
      </p:grpSpPr>
      <p:pic>
        <p:nvPicPr>
          <p:cNvPr descr="preencoded.png" id="16" name="Google Shape;16;p4"/>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17" name="Google Shape;17;p4"/>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04" name="Shape 104"/>
        <p:cNvGrpSpPr/>
        <p:nvPr/>
      </p:nvGrpSpPr>
      <p:grpSpPr>
        <a:xfrm>
          <a:off x="0" y="0"/>
          <a:ext cx="0" cy="0"/>
          <a:chOff x="0" y="0"/>
          <a:chExt cx="0" cy="0"/>
        </a:xfrm>
      </p:grpSpPr>
      <p:pic>
        <p:nvPicPr>
          <p:cNvPr descr="preencoded.png" id="105" name="Google Shape;105;p33"/>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06" name="Google Shape;106;p33"/>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107" name="Shape 107"/>
        <p:cNvGrpSpPr/>
        <p:nvPr/>
      </p:nvGrpSpPr>
      <p:grpSpPr>
        <a:xfrm>
          <a:off x="0" y="0"/>
          <a:ext cx="0" cy="0"/>
          <a:chOff x="0" y="0"/>
          <a:chExt cx="0" cy="0"/>
        </a:xfrm>
      </p:grpSpPr>
      <p:pic>
        <p:nvPicPr>
          <p:cNvPr descr="preencoded.png" id="108" name="Google Shape;108;p34"/>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09" name="Google Shape;109;p34"/>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110" name="Shape 110"/>
        <p:cNvGrpSpPr/>
        <p:nvPr/>
      </p:nvGrpSpPr>
      <p:grpSpPr>
        <a:xfrm>
          <a:off x="0" y="0"/>
          <a:ext cx="0" cy="0"/>
          <a:chOff x="0" y="0"/>
          <a:chExt cx="0" cy="0"/>
        </a:xfrm>
      </p:grpSpPr>
      <p:pic>
        <p:nvPicPr>
          <p:cNvPr descr="preencoded.png" id="111" name="Google Shape;111;p35"/>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12" name="Google Shape;112;p35"/>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113" name="Shape 113"/>
        <p:cNvGrpSpPr/>
        <p:nvPr/>
      </p:nvGrpSpPr>
      <p:grpSpPr>
        <a:xfrm>
          <a:off x="0" y="0"/>
          <a:ext cx="0" cy="0"/>
          <a:chOff x="0" y="0"/>
          <a:chExt cx="0" cy="0"/>
        </a:xfrm>
      </p:grpSpPr>
      <p:pic>
        <p:nvPicPr>
          <p:cNvPr descr="preencoded.png" id="114" name="Google Shape;114;p36"/>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15" name="Google Shape;115;p36"/>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116" name="Shape 116"/>
        <p:cNvGrpSpPr/>
        <p:nvPr/>
      </p:nvGrpSpPr>
      <p:grpSpPr>
        <a:xfrm>
          <a:off x="0" y="0"/>
          <a:ext cx="0" cy="0"/>
          <a:chOff x="0" y="0"/>
          <a:chExt cx="0" cy="0"/>
        </a:xfrm>
      </p:grpSpPr>
      <p:pic>
        <p:nvPicPr>
          <p:cNvPr descr="preencoded.png" id="117" name="Google Shape;117;p37"/>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18" name="Google Shape;118;p37"/>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119" name="Shape 119"/>
        <p:cNvGrpSpPr/>
        <p:nvPr/>
      </p:nvGrpSpPr>
      <p:grpSpPr>
        <a:xfrm>
          <a:off x="0" y="0"/>
          <a:ext cx="0" cy="0"/>
          <a:chOff x="0" y="0"/>
          <a:chExt cx="0" cy="0"/>
        </a:xfrm>
      </p:grpSpPr>
      <p:pic>
        <p:nvPicPr>
          <p:cNvPr descr="preencoded.png" id="120" name="Google Shape;120;p38"/>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21" name="Google Shape;121;p38"/>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22" name="Shape 122"/>
        <p:cNvGrpSpPr/>
        <p:nvPr/>
      </p:nvGrpSpPr>
      <p:grpSpPr>
        <a:xfrm>
          <a:off x="0" y="0"/>
          <a:ext cx="0" cy="0"/>
          <a:chOff x="0" y="0"/>
          <a:chExt cx="0" cy="0"/>
        </a:xfrm>
      </p:grpSpPr>
      <p:pic>
        <p:nvPicPr>
          <p:cNvPr descr="preencoded.png" id="123" name="Google Shape;123;p39"/>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24" name="Google Shape;124;p39"/>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25" name="Shape 125"/>
        <p:cNvGrpSpPr/>
        <p:nvPr/>
      </p:nvGrpSpPr>
      <p:grpSpPr>
        <a:xfrm>
          <a:off x="0" y="0"/>
          <a:ext cx="0" cy="0"/>
          <a:chOff x="0" y="0"/>
          <a:chExt cx="0" cy="0"/>
        </a:xfrm>
      </p:grpSpPr>
      <p:pic>
        <p:nvPicPr>
          <p:cNvPr descr="preencoded.png" id="126" name="Google Shape;126;p40"/>
          <p:cNvPicPr preferRelativeResize="0"/>
          <p:nvPr/>
        </p:nvPicPr>
        <p:blipFill rotWithShape="1">
          <a:blip r:embed="rId2">
            <a:alphaModFix/>
          </a:blip>
          <a:srcRect b="0" l="0" r="0" t="0"/>
          <a:stretch/>
        </p:blipFill>
        <p:spPr>
          <a:xfrm>
            <a:off x="0" y="0"/>
            <a:ext cx="14630400" cy="8229603"/>
          </a:xfrm>
          <a:prstGeom prst="rect">
            <a:avLst/>
          </a:prstGeom>
          <a:noFill/>
          <a:ln>
            <a:noFill/>
          </a:ln>
        </p:spPr>
      </p:pic>
      <p:sp>
        <p:nvSpPr>
          <p:cNvPr id="127" name="Google Shape;127;p40"/>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28" name="Shape 12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30" name="Shape 130"/>
        <p:cNvGrpSpPr/>
        <p:nvPr/>
      </p:nvGrpSpPr>
      <p:grpSpPr>
        <a:xfrm>
          <a:off x="0" y="0"/>
          <a:ext cx="0" cy="0"/>
          <a:chOff x="0" y="0"/>
          <a:chExt cx="0" cy="0"/>
        </a:xfrm>
      </p:grpSpPr>
      <p:pic>
        <p:nvPicPr>
          <p:cNvPr descr="preencoded.png" id="131" name="Google Shape;131;p4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32" name="Google Shape;132;p43"/>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8" name="Shape 18"/>
        <p:cNvGrpSpPr/>
        <p:nvPr/>
      </p:nvGrpSpPr>
      <p:grpSpPr>
        <a:xfrm>
          <a:off x="0" y="0"/>
          <a:ext cx="0" cy="0"/>
          <a:chOff x="0" y="0"/>
          <a:chExt cx="0" cy="0"/>
        </a:xfrm>
      </p:grpSpPr>
      <p:pic>
        <p:nvPicPr>
          <p:cNvPr descr="preencoded.png" id="19" name="Google Shape;19;p5"/>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20" name="Google Shape;20;p5"/>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3" name="Shape 133"/>
        <p:cNvGrpSpPr/>
        <p:nvPr/>
      </p:nvGrpSpPr>
      <p:grpSpPr>
        <a:xfrm>
          <a:off x="0" y="0"/>
          <a:ext cx="0" cy="0"/>
          <a:chOff x="0" y="0"/>
          <a:chExt cx="0" cy="0"/>
        </a:xfrm>
      </p:grpSpPr>
      <p:pic>
        <p:nvPicPr>
          <p:cNvPr descr="preencoded.png" id="134" name="Google Shape;134;p4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35" name="Google Shape;135;p44"/>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36" name="Shape 136"/>
        <p:cNvGrpSpPr/>
        <p:nvPr/>
      </p:nvGrpSpPr>
      <p:grpSpPr>
        <a:xfrm>
          <a:off x="0" y="0"/>
          <a:ext cx="0" cy="0"/>
          <a:chOff x="0" y="0"/>
          <a:chExt cx="0" cy="0"/>
        </a:xfrm>
      </p:grpSpPr>
      <p:pic>
        <p:nvPicPr>
          <p:cNvPr descr="preencoded.png" id="137" name="Google Shape;137;p4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38" name="Google Shape;138;p45"/>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39" name="Shape 139"/>
        <p:cNvGrpSpPr/>
        <p:nvPr/>
      </p:nvGrpSpPr>
      <p:grpSpPr>
        <a:xfrm>
          <a:off x="0" y="0"/>
          <a:ext cx="0" cy="0"/>
          <a:chOff x="0" y="0"/>
          <a:chExt cx="0" cy="0"/>
        </a:xfrm>
      </p:grpSpPr>
      <p:pic>
        <p:nvPicPr>
          <p:cNvPr descr="preencoded.png" id="140" name="Google Shape;140;p4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41" name="Google Shape;141;p46"/>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42" name="Shape 142"/>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143" name="Shape 143"/>
        <p:cNvGrpSpPr/>
        <p:nvPr/>
      </p:nvGrpSpPr>
      <p:grpSpPr>
        <a:xfrm>
          <a:off x="0" y="0"/>
          <a:ext cx="0" cy="0"/>
          <a:chOff x="0" y="0"/>
          <a:chExt cx="0" cy="0"/>
        </a:xfrm>
      </p:grpSpPr>
      <p:pic>
        <p:nvPicPr>
          <p:cNvPr descr="preencoded.png" id="144" name="Google Shape;144;p48"/>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145" name="Google Shape;145;p48"/>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6" name="Google Shape;146;p48">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47" name="Shape 147"/>
        <p:cNvGrpSpPr/>
        <p:nvPr/>
      </p:nvGrpSpPr>
      <p:grpSpPr>
        <a:xfrm>
          <a:off x="0" y="0"/>
          <a:ext cx="0" cy="0"/>
          <a:chOff x="0" y="0"/>
          <a:chExt cx="0" cy="0"/>
        </a:xfrm>
      </p:grpSpPr>
      <p:pic>
        <p:nvPicPr>
          <p:cNvPr descr="preencoded.png" id="148" name="Google Shape;148;p49"/>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149" name="Google Shape;149;p49"/>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1" name="Shape 21"/>
        <p:cNvGrpSpPr/>
        <p:nvPr/>
      </p:nvGrpSpPr>
      <p:grpSpPr>
        <a:xfrm>
          <a:off x="0" y="0"/>
          <a:ext cx="0" cy="0"/>
          <a:chOff x="0" y="0"/>
          <a:chExt cx="0" cy="0"/>
        </a:xfrm>
      </p:grpSpPr>
      <p:pic>
        <p:nvPicPr>
          <p:cNvPr descr="preencoded.png" id="22" name="Google Shape;22;p6"/>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23" name="Google Shape;23;p6"/>
          <p:cNvSpPr/>
          <p:nvPr/>
        </p:nvSpPr>
        <p:spPr>
          <a:xfrm>
            <a:off x="0" y="0"/>
            <a:ext cx="14630400" cy="8229600"/>
          </a:xfrm>
          <a:prstGeom prst="rect">
            <a:avLst/>
          </a:prstGeom>
          <a:solidFill>
            <a:srgbClr val="FFFA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7"/>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26" name="Google Shape;26;p7"/>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27" name="Google Shape;27;p7"/>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8"/>
          <p:cNvSpPr txBox="1"/>
          <p:nvPr>
            <p:ph type="title"/>
          </p:nvPr>
        </p:nvSpPr>
        <p:spPr>
          <a:xfrm>
            <a:off x="498720" y="3441360"/>
            <a:ext cx="13632900" cy="1347000"/>
          </a:xfrm>
          <a:prstGeom prst="rect">
            <a:avLst/>
          </a:prstGeom>
          <a:noFill/>
          <a:ln>
            <a:noFill/>
          </a:ln>
        </p:spPr>
        <p:txBody>
          <a:bodyPr anchorCtr="0" anchor="ctr" bIns="146275" lIns="146275" spcFirstLastPara="1" rIns="146275" wrap="square" tIns="146275">
            <a:norm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p:txBody>
      </p:sp>
      <p:sp>
        <p:nvSpPr>
          <p:cNvPr id="30" name="Google Shape;30;p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9"/>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33" name="Google Shape;33;p9"/>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34" name="Google Shape;34;p9"/>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10"/>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37" name="Google Shape;37;p10"/>
          <p:cNvSpPr txBox="1"/>
          <p:nvPr>
            <p:ph idx="1" type="body"/>
          </p:nvPr>
        </p:nvSpPr>
        <p:spPr>
          <a:xfrm>
            <a:off x="498720" y="1843960"/>
            <a:ext cx="6399900" cy="546630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38" name="Google Shape;38;p10"/>
          <p:cNvSpPr txBox="1"/>
          <p:nvPr>
            <p:ph idx="2" type="body"/>
          </p:nvPr>
        </p:nvSpPr>
        <p:spPr>
          <a:xfrm>
            <a:off x="7731840" y="1843960"/>
            <a:ext cx="6399900" cy="546630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39" name="Google Shape;39;p1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1.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marR="0" rtl="0" algn="l">
              <a:lnSpc>
                <a:spcPct val="115000"/>
              </a:lnSpc>
              <a:spcBef>
                <a:spcPts val="0"/>
              </a:spcBef>
              <a:spcAft>
                <a:spcPts val="0"/>
              </a:spcAft>
              <a:buClr>
                <a:schemeClr val="dk2"/>
              </a:buClr>
              <a:buSzPts val="2900"/>
              <a:buFont typeface="Arial"/>
              <a:buChar char="●"/>
              <a:defRPr b="0" i="0" sz="2900" u="none" cap="none" strike="noStrike">
                <a:solidFill>
                  <a:schemeClr val="dk2"/>
                </a:solidFill>
                <a:latin typeface="Arial"/>
                <a:ea typeface="Arial"/>
                <a:cs typeface="Arial"/>
                <a:sym typeface="Arial"/>
              </a:defRPr>
            </a:lvl1pPr>
            <a:lvl2pPr indent="-368300" lvl="1" marL="9144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2pPr>
            <a:lvl3pPr indent="-368300" lvl="2" marL="13716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3pPr>
            <a:lvl4pPr indent="-368300" lvl="3" marL="18288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4pPr>
            <a:lvl5pPr indent="-368300" lvl="4" marL="22860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5pPr>
            <a:lvl6pPr indent="-368300" lvl="5" marL="27432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6pPr>
            <a:lvl7pPr indent="-368300" lvl="6" marL="32004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7pPr>
            <a:lvl8pPr indent="-368300" lvl="7" marL="36576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8pPr>
            <a:lvl9pPr indent="-368300" lvl="8" marL="41148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7.png"/><Relationship Id="rId7"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44.png"/><Relationship Id="rId7"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preencoded.png" id="155" name="Google Shape;155;p50"/>
          <p:cNvPicPr preferRelativeResize="0"/>
          <p:nvPr/>
        </p:nvPicPr>
        <p:blipFill rotWithShape="1">
          <a:blip r:embed="rId3">
            <a:alphaModFix/>
          </a:blip>
          <a:srcRect b="0" l="0" r="0" t="0"/>
          <a:stretch/>
        </p:blipFill>
        <p:spPr>
          <a:xfrm>
            <a:off x="0" y="0"/>
            <a:ext cx="6035040" cy="8229838"/>
          </a:xfrm>
          <a:prstGeom prst="rect">
            <a:avLst/>
          </a:prstGeom>
          <a:noFill/>
          <a:ln>
            <a:noFill/>
          </a:ln>
        </p:spPr>
      </p:pic>
      <p:sp>
        <p:nvSpPr>
          <p:cNvPr id="156" name="Google Shape;156;p50"/>
          <p:cNvSpPr/>
          <p:nvPr/>
        </p:nvSpPr>
        <p:spPr>
          <a:xfrm>
            <a:off x="6404550" y="1602550"/>
            <a:ext cx="7307700" cy="1939200"/>
          </a:xfrm>
          <a:prstGeom prst="rect">
            <a:avLst/>
          </a:prstGeom>
          <a:noFill/>
          <a:ln>
            <a:noFill/>
          </a:ln>
        </p:spPr>
        <p:txBody>
          <a:bodyPr anchorCtr="0" anchor="t" bIns="0" lIns="0" spcFirstLastPara="1" rIns="0" wrap="square" tIns="0">
            <a:noAutofit/>
          </a:bodyPr>
          <a:lstStyle/>
          <a:p>
            <a:pPr indent="0" lvl="0" marL="0" marR="0" rtl="0" algn="ctr">
              <a:lnSpc>
                <a:spcPct val="125675"/>
              </a:lnSpc>
              <a:spcBef>
                <a:spcPts val="0"/>
              </a:spcBef>
              <a:spcAft>
                <a:spcPts val="0"/>
              </a:spcAft>
              <a:buClr>
                <a:srgbClr val="4B6981"/>
              </a:buClr>
              <a:buSzPts val="3700"/>
              <a:buFont typeface="Playfair Display SemiBold"/>
              <a:buNone/>
            </a:pPr>
            <a:r>
              <a:rPr b="1" i="0" lang="en-US" sz="4800" u="none" cap="none" strike="noStrike">
                <a:solidFill>
                  <a:srgbClr val="4B6981"/>
                </a:solidFill>
                <a:latin typeface="Playfair Display SemiBold"/>
                <a:ea typeface="Playfair Display SemiBold"/>
                <a:cs typeface="Playfair Display SemiBold"/>
                <a:sym typeface="Playfair Display SemiBold"/>
              </a:rPr>
              <a:t>Elevating Resume-JD Matching</a:t>
            </a:r>
            <a:endParaRPr b="0" i="0" sz="4800" u="none" cap="none" strike="noStrike">
              <a:solidFill>
                <a:schemeClr val="dk1"/>
              </a:solidFill>
              <a:latin typeface="Calibri"/>
              <a:ea typeface="Calibri"/>
              <a:cs typeface="Calibri"/>
              <a:sym typeface="Calibri"/>
            </a:endParaRPr>
          </a:p>
        </p:txBody>
      </p:sp>
      <p:sp>
        <p:nvSpPr>
          <p:cNvPr id="157" name="Google Shape;157;p50"/>
          <p:cNvSpPr txBox="1"/>
          <p:nvPr/>
        </p:nvSpPr>
        <p:spPr>
          <a:xfrm>
            <a:off x="6935250" y="4990875"/>
            <a:ext cx="6246300" cy="16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900">
                <a:solidFill>
                  <a:schemeClr val="dk2"/>
                </a:solidFill>
              </a:rPr>
              <a:t>Sibi Seenivasan</a:t>
            </a:r>
            <a:endParaRPr sz="2900">
              <a:solidFill>
                <a:schemeClr val="dk2"/>
              </a:solidFill>
            </a:endParaRPr>
          </a:p>
          <a:p>
            <a:pPr indent="0" lvl="0" marL="0" rtl="0" algn="ctr">
              <a:spcBef>
                <a:spcPts val="0"/>
              </a:spcBef>
              <a:spcAft>
                <a:spcPts val="0"/>
              </a:spcAft>
              <a:buNone/>
            </a:pPr>
            <a:r>
              <a:rPr lang="en-US" sz="2900">
                <a:solidFill>
                  <a:schemeClr val="dk2"/>
                </a:solidFill>
              </a:rPr>
              <a:t>Shesadree Priyadarshani</a:t>
            </a:r>
            <a:endParaRPr sz="2900">
              <a:solidFill>
                <a:schemeClr val="dk2"/>
              </a:solidFill>
            </a:endParaRPr>
          </a:p>
          <a:p>
            <a:pPr indent="0" lvl="0" marL="0" rtl="0" algn="ctr">
              <a:spcBef>
                <a:spcPts val="0"/>
              </a:spcBef>
              <a:spcAft>
                <a:spcPts val="0"/>
              </a:spcAft>
              <a:buNone/>
            </a:pPr>
            <a:r>
              <a:rPr lang="en-US" sz="2900">
                <a:solidFill>
                  <a:schemeClr val="dk2"/>
                </a:solidFill>
              </a:rPr>
              <a:t>Nitishwar Vasanthakumar</a:t>
            </a:r>
            <a:endParaRPr sz="29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9"/>
          <p:cNvSpPr/>
          <p:nvPr/>
        </p:nvSpPr>
        <p:spPr>
          <a:xfrm>
            <a:off x="492327" y="386827"/>
            <a:ext cx="10486800" cy="421800"/>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4B6981"/>
              </a:buClr>
              <a:buSzPts val="2750"/>
              <a:buFont typeface="Playfair Display SemiBold"/>
              <a:buNone/>
            </a:pPr>
            <a:r>
              <a:rPr b="1" i="0" lang="en-US" sz="3050" u="none" cap="none" strike="noStrike">
                <a:solidFill>
                  <a:srgbClr val="4B6981"/>
                </a:solidFill>
                <a:latin typeface="Playfair Display SemiBold"/>
                <a:ea typeface="Playfair Display SemiBold"/>
                <a:cs typeface="Playfair Display SemiBold"/>
                <a:sym typeface="Playfair Display SemiBold"/>
              </a:rPr>
              <a:t>Text Vectorization with TF-IDF</a:t>
            </a:r>
            <a:endParaRPr b="0" i="0" sz="3050" u="none" cap="none" strike="noStrike">
              <a:solidFill>
                <a:schemeClr val="dk1"/>
              </a:solidFill>
              <a:latin typeface="Calibri"/>
              <a:ea typeface="Calibri"/>
              <a:cs typeface="Calibri"/>
              <a:sym typeface="Calibri"/>
            </a:endParaRPr>
          </a:p>
        </p:txBody>
      </p:sp>
      <p:sp>
        <p:nvSpPr>
          <p:cNvPr id="300" name="Google Shape;300;p59"/>
          <p:cNvSpPr/>
          <p:nvPr/>
        </p:nvSpPr>
        <p:spPr>
          <a:xfrm>
            <a:off x="492323" y="1107758"/>
            <a:ext cx="13645800" cy="2250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6F655D"/>
              </a:buClr>
              <a:buSzPts val="1100"/>
              <a:buFont typeface="Public Sans"/>
              <a:buNone/>
            </a:pPr>
            <a:r>
              <a:rPr b="0" i="0" lang="en-US" sz="1600" u="none" cap="none" strike="noStrike">
                <a:solidFill>
                  <a:srgbClr val="6F655D"/>
                </a:solidFill>
                <a:latin typeface="Public Sans"/>
                <a:ea typeface="Public Sans"/>
                <a:cs typeface="Public Sans"/>
                <a:sym typeface="Public Sans"/>
              </a:rPr>
              <a:t>We convert cleaned text data into numerical vectors using TF-IDF, capturing the importance of words in job descriptions and resumes.</a:t>
            </a:r>
            <a:endParaRPr b="0" i="0" sz="1600" u="none" cap="none" strike="noStrike">
              <a:solidFill>
                <a:schemeClr val="dk1"/>
              </a:solidFill>
              <a:latin typeface="Calibri"/>
              <a:ea typeface="Calibri"/>
              <a:cs typeface="Calibri"/>
              <a:sym typeface="Calibri"/>
            </a:endParaRPr>
          </a:p>
        </p:txBody>
      </p:sp>
      <p:sp>
        <p:nvSpPr>
          <p:cNvPr id="301" name="Google Shape;301;p59"/>
          <p:cNvSpPr/>
          <p:nvPr/>
        </p:nvSpPr>
        <p:spPr>
          <a:xfrm>
            <a:off x="492327" y="1631750"/>
            <a:ext cx="3464700" cy="2199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4B6981"/>
              </a:buClr>
              <a:buSzPts val="1350"/>
              <a:buFont typeface="Playfair Display SemiBold"/>
              <a:buNone/>
            </a:pPr>
            <a:r>
              <a:rPr b="1" i="0" lang="en-US" sz="1650" u="none" cap="none" strike="noStrike">
                <a:solidFill>
                  <a:srgbClr val="4B6981"/>
                </a:solidFill>
                <a:latin typeface="Playfair Display SemiBold"/>
                <a:ea typeface="Playfair Display SemiBold"/>
                <a:cs typeface="Playfair Display SemiBold"/>
                <a:sym typeface="Playfair Display SemiBold"/>
              </a:rPr>
              <a:t>Job Description TF-IDF</a:t>
            </a:r>
            <a:endParaRPr b="0" i="0" sz="1650" u="none" cap="none" strike="noStrike">
              <a:solidFill>
                <a:schemeClr val="dk1"/>
              </a:solidFill>
              <a:latin typeface="Calibri"/>
              <a:ea typeface="Calibri"/>
              <a:cs typeface="Calibri"/>
              <a:sym typeface="Calibri"/>
            </a:endParaRPr>
          </a:p>
        </p:txBody>
      </p:sp>
      <p:sp>
        <p:nvSpPr>
          <p:cNvPr id="302" name="Google Shape;302;p59"/>
          <p:cNvSpPr/>
          <p:nvPr/>
        </p:nvSpPr>
        <p:spPr>
          <a:xfrm>
            <a:off x="492323" y="1992154"/>
            <a:ext cx="6651300" cy="4503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6F655D"/>
              </a:buClr>
              <a:buSzPts val="1100"/>
              <a:buFont typeface="Public Sans"/>
              <a:buNone/>
            </a:pPr>
            <a:r>
              <a:rPr b="0" i="0" lang="en-US" sz="1600" u="none" cap="none" strike="noStrike">
                <a:solidFill>
                  <a:srgbClr val="6F655D"/>
                </a:solidFill>
                <a:latin typeface="Public Sans"/>
                <a:ea typeface="Public Sans"/>
                <a:cs typeface="Public Sans"/>
                <a:sym typeface="Public Sans"/>
              </a:rPr>
              <a:t>Max features: 12000, ngram_range=(1,2), stop_words="english". Applied to training, validation, and test sets.</a:t>
            </a:r>
            <a:endParaRPr b="0" i="0" sz="1600" u="none" cap="none" strike="noStrike">
              <a:solidFill>
                <a:schemeClr val="dk1"/>
              </a:solidFill>
              <a:latin typeface="Calibri"/>
              <a:ea typeface="Calibri"/>
              <a:cs typeface="Calibri"/>
              <a:sym typeface="Calibri"/>
            </a:endParaRPr>
          </a:p>
        </p:txBody>
      </p:sp>
      <p:sp>
        <p:nvSpPr>
          <p:cNvPr id="303" name="Google Shape;303;p59"/>
          <p:cNvSpPr/>
          <p:nvPr/>
        </p:nvSpPr>
        <p:spPr>
          <a:xfrm>
            <a:off x="7995991" y="1631750"/>
            <a:ext cx="3800400" cy="2199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4B6981"/>
              </a:buClr>
              <a:buSzPts val="1350"/>
              <a:buFont typeface="Playfair Display SemiBold"/>
              <a:buNone/>
            </a:pPr>
            <a:r>
              <a:rPr b="1" i="0" lang="en-US" sz="1650" u="none" cap="none" strike="noStrike">
                <a:solidFill>
                  <a:srgbClr val="4B6981"/>
                </a:solidFill>
                <a:latin typeface="Playfair Display SemiBold"/>
                <a:ea typeface="Playfair Display SemiBold"/>
                <a:cs typeface="Playfair Display SemiBold"/>
                <a:sym typeface="Playfair Display SemiBold"/>
              </a:rPr>
              <a:t>Resume TF-IDF</a:t>
            </a:r>
            <a:endParaRPr b="0" i="0" sz="1650" u="none" cap="none" strike="noStrike">
              <a:solidFill>
                <a:schemeClr val="dk1"/>
              </a:solidFill>
              <a:latin typeface="Calibri"/>
              <a:ea typeface="Calibri"/>
              <a:cs typeface="Calibri"/>
              <a:sym typeface="Calibri"/>
            </a:endParaRPr>
          </a:p>
        </p:txBody>
      </p:sp>
      <p:sp>
        <p:nvSpPr>
          <p:cNvPr id="304" name="Google Shape;304;p59"/>
          <p:cNvSpPr/>
          <p:nvPr/>
        </p:nvSpPr>
        <p:spPr>
          <a:xfrm>
            <a:off x="8070286" y="1992150"/>
            <a:ext cx="6066900" cy="4503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6F655D"/>
              </a:buClr>
              <a:buSzPts val="1100"/>
              <a:buFont typeface="Public Sans"/>
              <a:buNone/>
            </a:pPr>
            <a:r>
              <a:rPr b="0" i="0" lang="en-US" sz="1600" u="none" cap="none" strike="noStrike">
                <a:solidFill>
                  <a:srgbClr val="6F655D"/>
                </a:solidFill>
                <a:latin typeface="Public Sans"/>
                <a:ea typeface="Public Sans"/>
                <a:cs typeface="Public Sans"/>
                <a:sym typeface="Public Sans"/>
              </a:rPr>
              <a:t>Max features: 12000, ngram_range=(1,2), stop_words="english". Applied to training, validation, and test sets.</a:t>
            </a:r>
            <a:endParaRPr b="0" i="0" sz="1600" u="none" cap="none" strike="noStrike">
              <a:solidFill>
                <a:schemeClr val="dk1"/>
              </a:solidFill>
              <a:latin typeface="Calibri"/>
              <a:ea typeface="Calibri"/>
              <a:cs typeface="Calibri"/>
              <a:sym typeface="Calibri"/>
            </a:endParaRPr>
          </a:p>
        </p:txBody>
      </p:sp>
      <p:pic>
        <p:nvPicPr>
          <p:cNvPr descr="preencoded.png" id="305" name="Google Shape;305;p59"/>
          <p:cNvPicPr preferRelativeResize="0"/>
          <p:nvPr/>
        </p:nvPicPr>
        <p:blipFill rotWithShape="1">
          <a:blip r:embed="rId3">
            <a:alphaModFix/>
          </a:blip>
          <a:srcRect b="0" l="0" r="0" t="0"/>
          <a:stretch/>
        </p:blipFill>
        <p:spPr>
          <a:xfrm>
            <a:off x="8070275" y="2879425"/>
            <a:ext cx="6066800" cy="5182975"/>
          </a:xfrm>
          <a:prstGeom prst="rect">
            <a:avLst/>
          </a:prstGeom>
          <a:noFill/>
          <a:ln>
            <a:noFill/>
          </a:ln>
        </p:spPr>
      </p:pic>
      <p:pic>
        <p:nvPicPr>
          <p:cNvPr id="306" name="Google Shape;306;p59"/>
          <p:cNvPicPr preferRelativeResize="0"/>
          <p:nvPr/>
        </p:nvPicPr>
        <p:blipFill>
          <a:blip r:embed="rId4">
            <a:alphaModFix/>
          </a:blip>
          <a:stretch>
            <a:fillRect/>
          </a:stretch>
        </p:blipFill>
        <p:spPr>
          <a:xfrm>
            <a:off x="492325" y="2879425"/>
            <a:ext cx="5768124" cy="5182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preencoded.png" id="312" name="Google Shape;312;p60"/>
          <p:cNvPicPr preferRelativeResize="0"/>
          <p:nvPr/>
        </p:nvPicPr>
        <p:blipFill rotWithShape="1">
          <a:blip r:embed="rId3">
            <a:alphaModFix/>
          </a:blip>
          <a:srcRect b="0" l="0" r="0" t="0"/>
          <a:stretch/>
        </p:blipFill>
        <p:spPr>
          <a:xfrm>
            <a:off x="8595360" y="0"/>
            <a:ext cx="6035040" cy="8229600"/>
          </a:xfrm>
          <a:prstGeom prst="rect">
            <a:avLst/>
          </a:prstGeom>
          <a:noFill/>
          <a:ln>
            <a:noFill/>
          </a:ln>
        </p:spPr>
      </p:pic>
      <p:sp>
        <p:nvSpPr>
          <p:cNvPr id="313" name="Google Shape;313;p60"/>
          <p:cNvSpPr/>
          <p:nvPr/>
        </p:nvSpPr>
        <p:spPr>
          <a:xfrm>
            <a:off x="694730" y="415354"/>
            <a:ext cx="7754400" cy="12405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4B6981"/>
              </a:buClr>
              <a:buSzPts val="3900"/>
              <a:buFont typeface="Playfair Display SemiBold"/>
              <a:buNone/>
            </a:pPr>
            <a:r>
              <a:rPr b="1" i="0" lang="en-US" sz="3900" u="none" cap="none" strike="noStrike">
                <a:solidFill>
                  <a:srgbClr val="4B6981"/>
                </a:solidFill>
                <a:latin typeface="Playfair Display SemiBold"/>
                <a:ea typeface="Playfair Display SemiBold"/>
                <a:cs typeface="Playfair Display SemiBold"/>
                <a:sym typeface="Playfair Display SemiBold"/>
              </a:rPr>
              <a:t>Cosine Similarity &amp; Feature Scaling</a:t>
            </a:r>
            <a:endParaRPr b="0" i="0" sz="3900" u="none" cap="none" strike="noStrike">
              <a:solidFill>
                <a:schemeClr val="dk1"/>
              </a:solidFill>
              <a:latin typeface="Calibri"/>
              <a:ea typeface="Calibri"/>
              <a:cs typeface="Calibri"/>
              <a:sym typeface="Calibri"/>
            </a:endParaRPr>
          </a:p>
        </p:txBody>
      </p:sp>
      <p:sp>
        <p:nvSpPr>
          <p:cNvPr id="314" name="Google Shape;314;p60"/>
          <p:cNvSpPr/>
          <p:nvPr/>
        </p:nvSpPr>
        <p:spPr>
          <a:xfrm>
            <a:off x="694730" y="1917949"/>
            <a:ext cx="77544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F655D"/>
              </a:buClr>
              <a:buSzPts val="1550"/>
              <a:buFont typeface="Public Sans"/>
              <a:buNone/>
            </a:pPr>
            <a:r>
              <a:rPr b="0" i="0" lang="en-US" sz="1600" u="none" cap="none" strike="noStrike">
                <a:solidFill>
                  <a:srgbClr val="6F655D"/>
                </a:solidFill>
                <a:latin typeface="Public Sans"/>
                <a:ea typeface="Public Sans"/>
                <a:cs typeface="Public Sans"/>
                <a:sym typeface="Public Sans"/>
              </a:rPr>
              <a:t>Cosine similarity measures the textual similarity between job descriptions and resumes. Numerical features are then scaled for model compatibility.</a:t>
            </a:r>
            <a:endParaRPr b="0" i="0" sz="1600" u="none" cap="none" strike="noStrike">
              <a:solidFill>
                <a:schemeClr val="dk1"/>
              </a:solidFill>
              <a:latin typeface="Calibri"/>
              <a:ea typeface="Calibri"/>
              <a:cs typeface="Calibri"/>
              <a:sym typeface="Calibri"/>
            </a:endParaRPr>
          </a:p>
        </p:txBody>
      </p:sp>
      <p:sp>
        <p:nvSpPr>
          <p:cNvPr id="315" name="Google Shape;315;p60"/>
          <p:cNvSpPr/>
          <p:nvPr/>
        </p:nvSpPr>
        <p:spPr>
          <a:xfrm>
            <a:off x="694730" y="2943463"/>
            <a:ext cx="7754400" cy="2270400"/>
          </a:xfrm>
          <a:prstGeom prst="roundRect">
            <a:avLst>
              <a:gd fmla="val 3672" name="adj"/>
            </a:avLst>
          </a:prstGeom>
          <a:solidFill>
            <a:srgbClr val="F0DEDC"/>
          </a:solidFill>
          <a:ln cap="flat" cmpd="sng" w="9525">
            <a:solidFill>
              <a:srgbClr val="E1C2C2"/>
            </a:solidFill>
            <a:prstDash val="solid"/>
            <a:round/>
            <a:headEnd len="sm" w="sm" type="none"/>
            <a:tailEnd len="sm" w="sm" type="none"/>
          </a:ln>
          <a:effectLst>
            <a:outerShdw rotWithShape="0" algn="bl" dir="2700000" dist="17780">
              <a:srgbClr val="E1C2C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0"/>
          <p:cNvSpPr/>
          <p:nvPr/>
        </p:nvSpPr>
        <p:spPr>
          <a:xfrm>
            <a:off x="3845426" y="3149550"/>
            <a:ext cx="891600" cy="635100"/>
          </a:xfrm>
          <a:prstGeom prst="roundRect">
            <a:avLst>
              <a:gd fmla="val 15355382" name="adj"/>
            </a:avLst>
          </a:prstGeom>
          <a:solidFill>
            <a:srgbClr val="E1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17" name="Google Shape;317;p60"/>
          <p:cNvPicPr preferRelativeResize="0"/>
          <p:nvPr/>
        </p:nvPicPr>
        <p:blipFill rotWithShape="1">
          <a:blip r:embed="rId4">
            <a:alphaModFix/>
          </a:blip>
          <a:srcRect b="0" l="0" r="0" t="0"/>
          <a:stretch/>
        </p:blipFill>
        <p:spPr>
          <a:xfrm>
            <a:off x="4148299" y="3328921"/>
            <a:ext cx="267894" cy="267894"/>
          </a:xfrm>
          <a:prstGeom prst="rect">
            <a:avLst/>
          </a:prstGeom>
          <a:noFill/>
          <a:ln>
            <a:noFill/>
          </a:ln>
        </p:spPr>
      </p:pic>
      <p:sp>
        <p:nvSpPr>
          <p:cNvPr id="318" name="Google Shape;318;p60"/>
          <p:cNvSpPr/>
          <p:nvPr/>
        </p:nvSpPr>
        <p:spPr>
          <a:xfrm>
            <a:off x="900827" y="3943469"/>
            <a:ext cx="24813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950"/>
              <a:buFont typeface="Playfair Display SemiBold"/>
              <a:buNone/>
            </a:pPr>
            <a:r>
              <a:rPr b="1" i="0" lang="en-US" sz="2050" u="none" cap="none" strike="noStrike">
                <a:solidFill>
                  <a:srgbClr val="000000"/>
                </a:solidFill>
                <a:latin typeface="Playfair Display SemiBold"/>
                <a:ea typeface="Playfair Display SemiBold"/>
                <a:cs typeface="Playfair Display SemiBold"/>
                <a:sym typeface="Playfair Display SemiBold"/>
              </a:rPr>
              <a:t>Cosine Similarity</a:t>
            </a:r>
            <a:endParaRPr b="0" i="0" sz="2050" u="none" cap="none" strike="noStrike">
              <a:solidFill>
                <a:schemeClr val="dk1"/>
              </a:solidFill>
              <a:latin typeface="Calibri"/>
              <a:ea typeface="Calibri"/>
              <a:cs typeface="Calibri"/>
              <a:sym typeface="Calibri"/>
            </a:endParaRPr>
          </a:p>
        </p:txBody>
      </p:sp>
      <p:sp>
        <p:nvSpPr>
          <p:cNvPr id="319" name="Google Shape;319;p60"/>
          <p:cNvSpPr/>
          <p:nvPr/>
        </p:nvSpPr>
        <p:spPr>
          <a:xfrm>
            <a:off x="900827" y="4372689"/>
            <a:ext cx="73422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00"/>
              </a:buClr>
              <a:buSzPts val="1550"/>
              <a:buFont typeface="Public Sans"/>
              <a:buNone/>
            </a:pPr>
            <a:r>
              <a:rPr b="0" i="0" lang="en-US" sz="1600" u="none" cap="none" strike="noStrike">
                <a:solidFill>
                  <a:srgbClr val="000000"/>
                </a:solidFill>
                <a:latin typeface="Public Sans"/>
                <a:ea typeface="Public Sans"/>
                <a:cs typeface="Public Sans"/>
                <a:sym typeface="Public Sans"/>
              </a:rPr>
              <a:t>Calculates the similarity between JD and resume TF-IDF vectors, providing a crucial feature for model training.</a:t>
            </a:r>
            <a:endParaRPr b="0" i="0" sz="1600" u="none" cap="none" strike="noStrike">
              <a:solidFill>
                <a:schemeClr val="dk1"/>
              </a:solidFill>
              <a:latin typeface="Calibri"/>
              <a:ea typeface="Calibri"/>
              <a:cs typeface="Calibri"/>
              <a:sym typeface="Calibri"/>
            </a:endParaRPr>
          </a:p>
        </p:txBody>
      </p:sp>
      <p:sp>
        <p:nvSpPr>
          <p:cNvPr id="320" name="Google Shape;320;p60"/>
          <p:cNvSpPr/>
          <p:nvPr/>
        </p:nvSpPr>
        <p:spPr>
          <a:xfrm>
            <a:off x="694730" y="5412343"/>
            <a:ext cx="7754400" cy="2270400"/>
          </a:xfrm>
          <a:prstGeom prst="roundRect">
            <a:avLst>
              <a:gd fmla="val 3672" name="adj"/>
            </a:avLst>
          </a:prstGeom>
          <a:solidFill>
            <a:srgbClr val="F0DEDC"/>
          </a:solidFill>
          <a:ln cap="flat" cmpd="sng" w="9525">
            <a:solidFill>
              <a:srgbClr val="CCC4EC"/>
            </a:solidFill>
            <a:prstDash val="solid"/>
            <a:round/>
            <a:headEnd len="sm" w="sm" type="none"/>
            <a:tailEnd len="sm" w="sm" type="none"/>
          </a:ln>
          <a:effectLst>
            <a:outerShdw rotWithShape="0" algn="bl" dir="2700000" dist="17780">
              <a:srgbClr val="CCC4EC"/>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0"/>
          <p:cNvSpPr/>
          <p:nvPr/>
        </p:nvSpPr>
        <p:spPr>
          <a:xfrm>
            <a:off x="3984490" y="5604303"/>
            <a:ext cx="595500" cy="595500"/>
          </a:xfrm>
          <a:prstGeom prst="roundRect">
            <a:avLst>
              <a:gd fmla="val 15355382" name="adj"/>
            </a:avLst>
          </a:prstGeom>
          <a:solidFill>
            <a:srgbClr val="CCC4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22" name="Google Shape;322;p60"/>
          <p:cNvPicPr preferRelativeResize="0"/>
          <p:nvPr/>
        </p:nvPicPr>
        <p:blipFill rotWithShape="1">
          <a:blip r:embed="rId5">
            <a:alphaModFix/>
          </a:blip>
          <a:srcRect b="0" l="0" r="0" t="0"/>
          <a:stretch/>
        </p:blipFill>
        <p:spPr>
          <a:xfrm>
            <a:off x="4148288" y="5759526"/>
            <a:ext cx="267894" cy="267894"/>
          </a:xfrm>
          <a:prstGeom prst="rect">
            <a:avLst/>
          </a:prstGeom>
          <a:noFill/>
          <a:ln>
            <a:noFill/>
          </a:ln>
        </p:spPr>
      </p:pic>
      <p:sp>
        <p:nvSpPr>
          <p:cNvPr id="323" name="Google Shape;323;p60"/>
          <p:cNvSpPr/>
          <p:nvPr/>
        </p:nvSpPr>
        <p:spPr>
          <a:xfrm>
            <a:off x="900827" y="6412349"/>
            <a:ext cx="24813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950"/>
              <a:buFont typeface="Playfair Display SemiBold"/>
              <a:buNone/>
            </a:pPr>
            <a:r>
              <a:rPr b="1" i="0" lang="en-US" sz="2050" u="none" cap="none" strike="noStrike">
                <a:solidFill>
                  <a:srgbClr val="000000"/>
                </a:solidFill>
                <a:latin typeface="Playfair Display SemiBold"/>
                <a:ea typeface="Playfair Display SemiBold"/>
                <a:cs typeface="Playfair Display SemiBold"/>
                <a:sym typeface="Playfair Display SemiBold"/>
              </a:rPr>
              <a:t>Feature Scaling</a:t>
            </a:r>
            <a:endParaRPr b="0" i="0" sz="2050" u="none" cap="none" strike="noStrike">
              <a:solidFill>
                <a:schemeClr val="dk1"/>
              </a:solidFill>
              <a:latin typeface="Calibri"/>
              <a:ea typeface="Calibri"/>
              <a:cs typeface="Calibri"/>
              <a:sym typeface="Calibri"/>
            </a:endParaRPr>
          </a:p>
        </p:txBody>
      </p:sp>
      <p:sp>
        <p:nvSpPr>
          <p:cNvPr id="324" name="Google Shape;324;p60"/>
          <p:cNvSpPr/>
          <p:nvPr/>
        </p:nvSpPr>
        <p:spPr>
          <a:xfrm>
            <a:off x="900827" y="6841569"/>
            <a:ext cx="73422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00"/>
              </a:buClr>
              <a:buSzPts val="1550"/>
              <a:buFont typeface="Public Sans"/>
              <a:buNone/>
            </a:pPr>
            <a:r>
              <a:rPr b="0" i="0" lang="en-US" sz="1550" u="none" cap="none" strike="noStrike">
                <a:solidFill>
                  <a:srgbClr val="000000"/>
                </a:solidFill>
                <a:latin typeface="Public Sans"/>
                <a:ea typeface="Public Sans"/>
                <a:cs typeface="Public Sans"/>
                <a:sym typeface="Public Sans"/>
              </a:rPr>
              <a:t>Numerical features like skill match count and ratio are scaled using StandardScaler to ensure consistent input for models.</a:t>
            </a:r>
            <a:endParaRPr b="0" i="0" sz="155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1"/>
          <p:cNvSpPr/>
          <p:nvPr/>
        </p:nvSpPr>
        <p:spPr>
          <a:xfrm>
            <a:off x="604123" y="612696"/>
            <a:ext cx="6038400" cy="539400"/>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4B6981"/>
              </a:buClr>
              <a:buSzPts val="3350"/>
              <a:buFont typeface="Playfair Display SemiBold"/>
              <a:buNone/>
            </a:pPr>
            <a:r>
              <a:rPr b="1" i="0" lang="en-US" sz="3350" u="none" cap="none" strike="noStrike">
                <a:solidFill>
                  <a:srgbClr val="4B6981"/>
                </a:solidFill>
                <a:latin typeface="Playfair Display SemiBold"/>
                <a:ea typeface="Playfair Display SemiBold"/>
                <a:cs typeface="Playfair Display SemiBold"/>
                <a:sym typeface="Playfair Display SemiBold"/>
              </a:rPr>
              <a:t>Assembling the Feature Matrix</a:t>
            </a:r>
            <a:endParaRPr b="0" i="0" sz="3350" u="none" cap="none" strike="noStrike">
              <a:solidFill>
                <a:schemeClr val="dk1"/>
              </a:solidFill>
              <a:latin typeface="Calibri"/>
              <a:ea typeface="Calibri"/>
              <a:cs typeface="Calibri"/>
              <a:sym typeface="Calibri"/>
            </a:endParaRPr>
          </a:p>
        </p:txBody>
      </p:sp>
      <p:sp>
        <p:nvSpPr>
          <p:cNvPr id="331" name="Google Shape;331;p61"/>
          <p:cNvSpPr/>
          <p:nvPr/>
        </p:nvSpPr>
        <p:spPr>
          <a:xfrm>
            <a:off x="604125" y="1493803"/>
            <a:ext cx="13422300" cy="7506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6F655D"/>
              </a:buClr>
              <a:buSzPts val="1350"/>
              <a:buFont typeface="Public Sans"/>
              <a:buNone/>
            </a:pPr>
            <a:r>
              <a:rPr b="0" i="0" lang="en-US" sz="1800" u="none" cap="none" strike="noStrike">
                <a:solidFill>
                  <a:srgbClr val="6F655D"/>
                </a:solidFill>
                <a:latin typeface="Public Sans"/>
                <a:ea typeface="Public Sans"/>
                <a:cs typeface="Public Sans"/>
                <a:sym typeface="Public Sans"/>
              </a:rPr>
              <a:t>All engineered features—TF-IDF vectors, cosine similarity, and scaled numerical features—are horizontally stacked to form the final input matrix for our models.</a:t>
            </a:r>
            <a:endParaRPr b="0" i="0" sz="1800" u="none" cap="none" strike="noStrike">
              <a:solidFill>
                <a:schemeClr val="dk1"/>
              </a:solidFill>
              <a:latin typeface="Calibri"/>
              <a:ea typeface="Calibri"/>
              <a:cs typeface="Calibri"/>
              <a:sym typeface="Calibri"/>
            </a:endParaRPr>
          </a:p>
        </p:txBody>
      </p:sp>
      <p:pic>
        <p:nvPicPr>
          <p:cNvPr descr="preencoded.png" id="332" name="Google Shape;332;p61"/>
          <p:cNvPicPr preferRelativeResize="0"/>
          <p:nvPr/>
        </p:nvPicPr>
        <p:blipFill rotWithShape="1">
          <a:blip r:embed="rId3">
            <a:alphaModFix/>
          </a:blip>
          <a:srcRect b="0" l="0" r="0" t="0"/>
          <a:stretch/>
        </p:blipFill>
        <p:spPr>
          <a:xfrm>
            <a:off x="3078648" y="5308540"/>
            <a:ext cx="863084" cy="1035725"/>
          </a:xfrm>
          <a:prstGeom prst="rect">
            <a:avLst/>
          </a:prstGeom>
          <a:noFill/>
          <a:ln>
            <a:noFill/>
          </a:ln>
        </p:spPr>
      </p:pic>
      <p:sp>
        <p:nvSpPr>
          <p:cNvPr id="333" name="Google Shape;333;p61"/>
          <p:cNvSpPr/>
          <p:nvPr/>
        </p:nvSpPr>
        <p:spPr>
          <a:xfrm>
            <a:off x="2431242" y="6574074"/>
            <a:ext cx="2157900" cy="269700"/>
          </a:xfrm>
          <a:prstGeom prst="rect">
            <a:avLst/>
          </a:prstGeom>
          <a:noFill/>
          <a:ln>
            <a:noFill/>
          </a:ln>
        </p:spPr>
        <p:txBody>
          <a:bodyPr anchorCtr="0" anchor="ctr" bIns="0" lIns="0" spcFirstLastPara="1" rIns="0" wrap="square" tIns="0">
            <a:noAutofit/>
          </a:bodyPr>
          <a:lstStyle/>
          <a:p>
            <a:pPr indent="0" lvl="0" marL="0" marR="0" rtl="0" algn="ctr">
              <a:lnSpc>
                <a:spcPct val="127272"/>
              </a:lnSpc>
              <a:spcBef>
                <a:spcPts val="0"/>
              </a:spcBef>
              <a:spcAft>
                <a:spcPts val="0"/>
              </a:spcAft>
              <a:buClr>
                <a:srgbClr val="6F655D"/>
              </a:buClr>
              <a:buSzPts val="1650"/>
              <a:buFont typeface="Playfair Display SemiBold"/>
              <a:buNone/>
            </a:pPr>
            <a:r>
              <a:rPr b="1" i="0" lang="en-US" sz="1650" u="none" cap="none" strike="noStrike">
                <a:solidFill>
                  <a:srgbClr val="6F655D"/>
                </a:solidFill>
                <a:latin typeface="Playfair Display SemiBold"/>
                <a:ea typeface="Playfair Display SemiBold"/>
                <a:cs typeface="Playfair Display SemiBold"/>
                <a:sym typeface="Playfair Display SemiBold"/>
              </a:rPr>
              <a:t>JD TF-IDF</a:t>
            </a:r>
            <a:endParaRPr b="0" i="0" sz="1650" u="none" cap="none" strike="noStrike">
              <a:solidFill>
                <a:schemeClr val="dk1"/>
              </a:solidFill>
              <a:latin typeface="Calibri"/>
              <a:ea typeface="Calibri"/>
              <a:cs typeface="Calibri"/>
              <a:sym typeface="Calibri"/>
            </a:endParaRPr>
          </a:p>
        </p:txBody>
      </p:sp>
      <p:pic>
        <p:nvPicPr>
          <p:cNvPr descr="preencoded.png" id="334" name="Google Shape;334;p61"/>
          <p:cNvPicPr preferRelativeResize="0"/>
          <p:nvPr/>
        </p:nvPicPr>
        <p:blipFill rotWithShape="1">
          <a:blip r:embed="rId4">
            <a:alphaModFix/>
          </a:blip>
          <a:srcRect b="0" l="0" r="0" t="0"/>
          <a:stretch/>
        </p:blipFill>
        <p:spPr>
          <a:xfrm>
            <a:off x="5615148" y="5308528"/>
            <a:ext cx="863084" cy="1035725"/>
          </a:xfrm>
          <a:prstGeom prst="rect">
            <a:avLst/>
          </a:prstGeom>
          <a:noFill/>
          <a:ln>
            <a:noFill/>
          </a:ln>
        </p:spPr>
      </p:pic>
      <p:sp>
        <p:nvSpPr>
          <p:cNvPr id="335" name="Google Shape;335;p61"/>
          <p:cNvSpPr/>
          <p:nvPr/>
        </p:nvSpPr>
        <p:spPr>
          <a:xfrm>
            <a:off x="4967741" y="6574074"/>
            <a:ext cx="2157900" cy="269700"/>
          </a:xfrm>
          <a:prstGeom prst="rect">
            <a:avLst/>
          </a:prstGeom>
          <a:noFill/>
          <a:ln>
            <a:noFill/>
          </a:ln>
        </p:spPr>
        <p:txBody>
          <a:bodyPr anchorCtr="0" anchor="ctr" bIns="0" lIns="0" spcFirstLastPara="1" rIns="0" wrap="square" tIns="0">
            <a:noAutofit/>
          </a:bodyPr>
          <a:lstStyle/>
          <a:p>
            <a:pPr indent="0" lvl="0" marL="0" marR="0" rtl="0" algn="ctr">
              <a:lnSpc>
                <a:spcPct val="127272"/>
              </a:lnSpc>
              <a:spcBef>
                <a:spcPts val="0"/>
              </a:spcBef>
              <a:spcAft>
                <a:spcPts val="0"/>
              </a:spcAft>
              <a:buClr>
                <a:srgbClr val="6F655D"/>
              </a:buClr>
              <a:buSzPts val="1650"/>
              <a:buFont typeface="Playfair Display SemiBold"/>
              <a:buNone/>
            </a:pPr>
            <a:r>
              <a:rPr b="1" i="0" lang="en-US" sz="1650" u="none" cap="none" strike="noStrike">
                <a:solidFill>
                  <a:srgbClr val="6F655D"/>
                </a:solidFill>
                <a:latin typeface="Playfair Display SemiBold"/>
                <a:ea typeface="Playfair Display SemiBold"/>
                <a:cs typeface="Playfair Display SemiBold"/>
                <a:sym typeface="Playfair Display SemiBold"/>
              </a:rPr>
              <a:t>Resume TF-IDF</a:t>
            </a:r>
            <a:endParaRPr b="0" i="0" sz="1650" u="none" cap="none" strike="noStrike">
              <a:solidFill>
                <a:schemeClr val="dk1"/>
              </a:solidFill>
              <a:latin typeface="Calibri"/>
              <a:ea typeface="Calibri"/>
              <a:cs typeface="Calibri"/>
              <a:sym typeface="Calibri"/>
            </a:endParaRPr>
          </a:p>
        </p:txBody>
      </p:sp>
      <p:pic>
        <p:nvPicPr>
          <p:cNvPr descr="preencoded.png" id="336" name="Google Shape;336;p61"/>
          <p:cNvPicPr preferRelativeResize="0"/>
          <p:nvPr/>
        </p:nvPicPr>
        <p:blipFill rotWithShape="1">
          <a:blip r:embed="rId5">
            <a:alphaModFix/>
          </a:blip>
          <a:srcRect b="0" l="0" r="0" t="0"/>
          <a:stretch/>
        </p:blipFill>
        <p:spPr>
          <a:xfrm>
            <a:off x="7951423" y="5308527"/>
            <a:ext cx="863084" cy="1035725"/>
          </a:xfrm>
          <a:prstGeom prst="rect">
            <a:avLst/>
          </a:prstGeom>
          <a:noFill/>
          <a:ln>
            <a:noFill/>
          </a:ln>
        </p:spPr>
      </p:pic>
      <p:sp>
        <p:nvSpPr>
          <p:cNvPr id="337" name="Google Shape;337;p61"/>
          <p:cNvSpPr/>
          <p:nvPr/>
        </p:nvSpPr>
        <p:spPr>
          <a:xfrm>
            <a:off x="7434029" y="6574074"/>
            <a:ext cx="2157900" cy="269700"/>
          </a:xfrm>
          <a:prstGeom prst="rect">
            <a:avLst/>
          </a:prstGeom>
          <a:noFill/>
          <a:ln>
            <a:noFill/>
          </a:ln>
        </p:spPr>
        <p:txBody>
          <a:bodyPr anchorCtr="0" anchor="ctr" bIns="0" lIns="0" spcFirstLastPara="1" rIns="0" wrap="square" tIns="0">
            <a:noAutofit/>
          </a:bodyPr>
          <a:lstStyle/>
          <a:p>
            <a:pPr indent="0" lvl="0" marL="0" marR="0" rtl="0" algn="ctr">
              <a:lnSpc>
                <a:spcPct val="127272"/>
              </a:lnSpc>
              <a:spcBef>
                <a:spcPts val="0"/>
              </a:spcBef>
              <a:spcAft>
                <a:spcPts val="0"/>
              </a:spcAft>
              <a:buClr>
                <a:srgbClr val="6F655D"/>
              </a:buClr>
              <a:buSzPts val="1650"/>
              <a:buFont typeface="Playfair Display SemiBold"/>
              <a:buNone/>
            </a:pPr>
            <a:r>
              <a:rPr b="1" i="0" lang="en-US" sz="1650" u="none" cap="none" strike="noStrike">
                <a:solidFill>
                  <a:srgbClr val="6F655D"/>
                </a:solidFill>
                <a:latin typeface="Playfair Display SemiBold"/>
                <a:ea typeface="Playfair Display SemiBold"/>
                <a:cs typeface="Playfair Display SemiBold"/>
                <a:sym typeface="Playfair Display SemiBold"/>
              </a:rPr>
              <a:t>Cosine Similarity</a:t>
            </a:r>
            <a:endParaRPr b="0" i="0" sz="1650" u="none" cap="none" strike="noStrike">
              <a:solidFill>
                <a:schemeClr val="dk1"/>
              </a:solidFill>
              <a:latin typeface="Calibri"/>
              <a:ea typeface="Calibri"/>
              <a:cs typeface="Calibri"/>
              <a:sym typeface="Calibri"/>
            </a:endParaRPr>
          </a:p>
        </p:txBody>
      </p:sp>
      <p:pic>
        <p:nvPicPr>
          <p:cNvPr descr="preencoded.png" id="338" name="Google Shape;338;p61"/>
          <p:cNvPicPr preferRelativeResize="0"/>
          <p:nvPr/>
        </p:nvPicPr>
        <p:blipFill rotWithShape="1">
          <a:blip r:embed="rId6">
            <a:alphaModFix/>
          </a:blip>
          <a:srcRect b="0" l="0" r="0" t="0"/>
          <a:stretch/>
        </p:blipFill>
        <p:spPr>
          <a:xfrm>
            <a:off x="10688811" y="5308527"/>
            <a:ext cx="863084" cy="1035725"/>
          </a:xfrm>
          <a:prstGeom prst="rect">
            <a:avLst/>
          </a:prstGeom>
          <a:noFill/>
          <a:ln>
            <a:noFill/>
          </a:ln>
        </p:spPr>
      </p:pic>
      <p:sp>
        <p:nvSpPr>
          <p:cNvPr id="339" name="Google Shape;339;p61"/>
          <p:cNvSpPr/>
          <p:nvPr/>
        </p:nvSpPr>
        <p:spPr>
          <a:xfrm>
            <a:off x="10041404" y="6574074"/>
            <a:ext cx="2157900" cy="269700"/>
          </a:xfrm>
          <a:prstGeom prst="rect">
            <a:avLst/>
          </a:prstGeom>
          <a:noFill/>
          <a:ln>
            <a:noFill/>
          </a:ln>
        </p:spPr>
        <p:txBody>
          <a:bodyPr anchorCtr="0" anchor="ctr" bIns="0" lIns="0" spcFirstLastPara="1" rIns="0" wrap="square" tIns="0">
            <a:noAutofit/>
          </a:bodyPr>
          <a:lstStyle/>
          <a:p>
            <a:pPr indent="0" lvl="0" marL="0" marR="0" rtl="0" algn="ctr">
              <a:lnSpc>
                <a:spcPct val="127272"/>
              </a:lnSpc>
              <a:spcBef>
                <a:spcPts val="0"/>
              </a:spcBef>
              <a:spcAft>
                <a:spcPts val="0"/>
              </a:spcAft>
              <a:buClr>
                <a:srgbClr val="6F655D"/>
              </a:buClr>
              <a:buSzPts val="1650"/>
              <a:buFont typeface="Playfair Display SemiBold"/>
              <a:buNone/>
            </a:pPr>
            <a:r>
              <a:rPr b="1" i="0" lang="en-US" sz="1650" u="none" cap="none" strike="noStrike">
                <a:solidFill>
                  <a:srgbClr val="6F655D"/>
                </a:solidFill>
                <a:latin typeface="Playfair Display SemiBold"/>
                <a:ea typeface="Playfair Display SemiBold"/>
                <a:cs typeface="Playfair Display SemiBold"/>
                <a:sym typeface="Playfair Display SemiBold"/>
              </a:rPr>
              <a:t>Scaled Numerics</a:t>
            </a:r>
            <a:endParaRPr b="0" i="0" sz="1650" u="none" cap="none" strike="noStrike">
              <a:solidFill>
                <a:schemeClr val="dk1"/>
              </a:solidFill>
              <a:latin typeface="Calibri"/>
              <a:ea typeface="Calibri"/>
              <a:cs typeface="Calibri"/>
              <a:sym typeface="Calibri"/>
            </a:endParaRPr>
          </a:p>
        </p:txBody>
      </p:sp>
      <p:pic>
        <p:nvPicPr>
          <p:cNvPr descr="preencoded.png" id="340" name="Google Shape;340;p61"/>
          <p:cNvPicPr preferRelativeResize="0"/>
          <p:nvPr/>
        </p:nvPicPr>
        <p:blipFill rotWithShape="1">
          <a:blip r:embed="rId7">
            <a:alphaModFix/>
          </a:blip>
          <a:srcRect b="0" l="0" r="0" t="0"/>
          <a:stretch/>
        </p:blipFill>
        <p:spPr>
          <a:xfrm>
            <a:off x="6715875" y="2299725"/>
            <a:ext cx="1098510" cy="1322100"/>
          </a:xfrm>
          <a:prstGeom prst="rect">
            <a:avLst/>
          </a:prstGeom>
          <a:noFill/>
          <a:ln>
            <a:noFill/>
          </a:ln>
        </p:spPr>
      </p:pic>
      <p:sp>
        <p:nvSpPr>
          <p:cNvPr id="341" name="Google Shape;341;p61"/>
          <p:cNvSpPr/>
          <p:nvPr/>
        </p:nvSpPr>
        <p:spPr>
          <a:xfrm>
            <a:off x="6046954" y="3851648"/>
            <a:ext cx="2536500" cy="269700"/>
          </a:xfrm>
          <a:prstGeom prst="rect">
            <a:avLst/>
          </a:prstGeom>
          <a:noFill/>
          <a:ln>
            <a:noFill/>
          </a:ln>
        </p:spPr>
        <p:txBody>
          <a:bodyPr anchorCtr="0" anchor="ctr" bIns="0" lIns="0" spcFirstLastPara="1" rIns="0" wrap="square" tIns="0">
            <a:noAutofit/>
          </a:bodyPr>
          <a:lstStyle/>
          <a:p>
            <a:pPr indent="0" lvl="0" marL="0" marR="0" rtl="0" algn="ctr">
              <a:lnSpc>
                <a:spcPct val="127272"/>
              </a:lnSpc>
              <a:spcBef>
                <a:spcPts val="0"/>
              </a:spcBef>
              <a:spcAft>
                <a:spcPts val="0"/>
              </a:spcAft>
              <a:buClr>
                <a:srgbClr val="6F655D"/>
              </a:buClr>
              <a:buSzPts val="1650"/>
              <a:buFont typeface="Playfair Display SemiBold"/>
              <a:buNone/>
            </a:pPr>
            <a:r>
              <a:rPr b="1" i="0" lang="en-US" sz="1650" u="none" cap="none" strike="noStrike">
                <a:solidFill>
                  <a:srgbClr val="6F655D"/>
                </a:solidFill>
                <a:latin typeface="Playfair Display SemiBold"/>
                <a:ea typeface="Playfair Display SemiBold"/>
                <a:cs typeface="Playfair Display SemiBold"/>
                <a:sym typeface="Playfair Display SemiBold"/>
              </a:rPr>
              <a:t>Combined Feature Matrix</a:t>
            </a:r>
            <a:endParaRPr b="0" i="0" sz="1650" u="none" cap="none" strike="noStrike">
              <a:solidFill>
                <a:schemeClr val="dk1"/>
              </a:solidFill>
              <a:latin typeface="Calibri"/>
              <a:ea typeface="Calibri"/>
              <a:cs typeface="Calibri"/>
              <a:sym typeface="Calibri"/>
            </a:endParaRPr>
          </a:p>
        </p:txBody>
      </p:sp>
      <p:sp>
        <p:nvSpPr>
          <p:cNvPr id="342" name="Google Shape;342;p61"/>
          <p:cNvSpPr/>
          <p:nvPr/>
        </p:nvSpPr>
        <p:spPr>
          <a:xfrm>
            <a:off x="604048" y="7373660"/>
            <a:ext cx="13422300" cy="276300"/>
          </a:xfrm>
          <a:prstGeom prst="rect">
            <a:avLst/>
          </a:prstGeom>
          <a:noFill/>
          <a:ln>
            <a:noFill/>
          </a:ln>
        </p:spPr>
        <p:txBody>
          <a:bodyPr anchorCtr="0" anchor="ctr" bIns="0" lIns="0" spcFirstLastPara="1" rIns="0" wrap="square" tIns="0">
            <a:noAutofit/>
          </a:bodyPr>
          <a:lstStyle/>
          <a:p>
            <a:pPr indent="0" lvl="0" marL="0" marR="0" rtl="0" algn="ctr">
              <a:lnSpc>
                <a:spcPct val="159259"/>
              </a:lnSpc>
              <a:spcBef>
                <a:spcPts val="0"/>
              </a:spcBef>
              <a:spcAft>
                <a:spcPts val="0"/>
              </a:spcAft>
              <a:buClr>
                <a:srgbClr val="6F655D"/>
              </a:buClr>
              <a:buSzPts val="1350"/>
              <a:buFont typeface="Public Sans"/>
              <a:buNone/>
            </a:pPr>
            <a:r>
              <a:rPr b="0" i="0" lang="en-US" sz="1850" u="none" cap="none" strike="noStrike">
                <a:solidFill>
                  <a:srgbClr val="6F655D"/>
                </a:solidFill>
                <a:latin typeface="Public Sans"/>
                <a:ea typeface="Public Sans"/>
                <a:cs typeface="Public Sans"/>
                <a:sym typeface="Public Sans"/>
              </a:rPr>
              <a:t>The training feature matrix (X_train) has a shape of (5616, 24003), indicating a rich set of features for model learning.</a:t>
            </a:r>
            <a:endParaRPr b="0" i="0" sz="1850" u="none" cap="none" strike="noStrike">
              <a:solidFill>
                <a:schemeClr val="dk1"/>
              </a:solidFill>
              <a:latin typeface="Calibri"/>
              <a:ea typeface="Calibri"/>
              <a:cs typeface="Calibri"/>
              <a:sym typeface="Calibri"/>
            </a:endParaRPr>
          </a:p>
        </p:txBody>
      </p:sp>
      <p:cxnSp>
        <p:nvCxnSpPr>
          <p:cNvPr id="343" name="Google Shape;343;p61"/>
          <p:cNvCxnSpPr>
            <a:stCxn id="341" idx="1"/>
            <a:endCxn id="332" idx="0"/>
          </p:cNvCxnSpPr>
          <p:nvPr/>
        </p:nvCxnSpPr>
        <p:spPr>
          <a:xfrm flipH="1">
            <a:off x="3510154" y="3986498"/>
            <a:ext cx="2536800" cy="132210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61"/>
          <p:cNvCxnSpPr>
            <a:stCxn id="341" idx="2"/>
            <a:endCxn id="334" idx="0"/>
          </p:cNvCxnSpPr>
          <p:nvPr/>
        </p:nvCxnSpPr>
        <p:spPr>
          <a:xfrm flipH="1">
            <a:off x="6046804" y="4121348"/>
            <a:ext cx="1268400" cy="11871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61"/>
          <p:cNvCxnSpPr>
            <a:stCxn id="341" idx="2"/>
            <a:endCxn id="336" idx="0"/>
          </p:cNvCxnSpPr>
          <p:nvPr/>
        </p:nvCxnSpPr>
        <p:spPr>
          <a:xfrm>
            <a:off x="7315204" y="4121348"/>
            <a:ext cx="1067700" cy="11871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61"/>
          <p:cNvCxnSpPr>
            <a:stCxn id="341" idx="3"/>
            <a:endCxn id="338" idx="0"/>
          </p:cNvCxnSpPr>
          <p:nvPr/>
        </p:nvCxnSpPr>
        <p:spPr>
          <a:xfrm>
            <a:off x="8583454" y="3986498"/>
            <a:ext cx="2536800" cy="1322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2"/>
          <p:cNvSpPr/>
          <p:nvPr/>
        </p:nvSpPr>
        <p:spPr>
          <a:xfrm>
            <a:off x="793813" y="683487"/>
            <a:ext cx="13042800" cy="725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B6981"/>
              </a:buClr>
              <a:buSzPts val="4450"/>
              <a:buFont typeface="Playfair Display SemiBold"/>
              <a:buNone/>
            </a:pPr>
            <a:r>
              <a:rPr b="1" i="0" lang="en-US" sz="4450" u="none" cap="none" strike="noStrike">
                <a:solidFill>
                  <a:srgbClr val="4B6981"/>
                </a:solidFill>
                <a:latin typeface="Playfair Display SemiBold"/>
                <a:ea typeface="Playfair Display SemiBold"/>
                <a:cs typeface="Playfair Display SemiBold"/>
                <a:sym typeface="Playfair Display SemiBold"/>
              </a:rPr>
              <a:t>Initial Model Training</a:t>
            </a:r>
            <a:endParaRPr b="0" i="0" sz="4450" u="none" cap="none" strike="noStrike">
              <a:solidFill>
                <a:schemeClr val="dk1"/>
              </a:solidFill>
              <a:latin typeface="Calibri"/>
              <a:ea typeface="Calibri"/>
              <a:cs typeface="Calibri"/>
              <a:sym typeface="Calibri"/>
            </a:endParaRPr>
          </a:p>
        </p:txBody>
      </p:sp>
      <p:sp>
        <p:nvSpPr>
          <p:cNvPr id="353" name="Google Shape;353;p62"/>
          <p:cNvSpPr/>
          <p:nvPr/>
        </p:nvSpPr>
        <p:spPr>
          <a:xfrm>
            <a:off x="793790" y="1734422"/>
            <a:ext cx="13042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rPr b="0" i="0" lang="en-US" sz="1800" u="none" cap="none" strike="noStrike">
                <a:solidFill>
                  <a:srgbClr val="6F655D"/>
                </a:solidFill>
                <a:latin typeface="Public Sans"/>
                <a:ea typeface="Public Sans"/>
                <a:cs typeface="Public Sans"/>
                <a:sym typeface="Public Sans"/>
              </a:rPr>
              <a:t>We trained three different classification models: Logistic Regression, Support Vector Machine (SVM), and XGBoost</a:t>
            </a:r>
            <a:r>
              <a:rPr lang="en-US" sz="1800">
                <a:solidFill>
                  <a:srgbClr val="6F655D"/>
                </a:solidFill>
                <a:latin typeface="Public Sans"/>
                <a:ea typeface="Public Sans"/>
                <a:cs typeface="Public Sans"/>
                <a:sym typeface="Public Sans"/>
              </a:rPr>
              <a:t> </a:t>
            </a:r>
            <a:r>
              <a:rPr b="0" i="0" lang="en-US" sz="1800" u="none" cap="none" strike="noStrike">
                <a:solidFill>
                  <a:srgbClr val="6F655D"/>
                </a:solidFill>
                <a:latin typeface="Public Sans"/>
                <a:ea typeface="Public Sans"/>
                <a:cs typeface="Public Sans"/>
                <a:sym typeface="Public Sans"/>
              </a:rPr>
              <a:t>to establish baseline performance.</a:t>
            </a:r>
            <a:endParaRPr b="0" i="0" sz="1800" u="none" cap="none" strike="noStrike">
              <a:solidFill>
                <a:schemeClr val="dk1"/>
              </a:solidFill>
              <a:latin typeface="Calibri"/>
              <a:ea typeface="Calibri"/>
              <a:cs typeface="Calibri"/>
              <a:sym typeface="Calibri"/>
            </a:endParaRPr>
          </a:p>
        </p:txBody>
      </p:sp>
      <p:sp>
        <p:nvSpPr>
          <p:cNvPr id="354" name="Google Shape;354;p62"/>
          <p:cNvSpPr/>
          <p:nvPr/>
        </p:nvSpPr>
        <p:spPr>
          <a:xfrm>
            <a:off x="793804" y="5976826"/>
            <a:ext cx="4073400" cy="363000"/>
          </a:xfrm>
          <a:prstGeom prst="rect">
            <a:avLst/>
          </a:prstGeom>
          <a:noFill/>
          <a:ln>
            <a:noFill/>
          </a:ln>
        </p:spPr>
        <p:txBody>
          <a:bodyPr anchorCtr="0" anchor="ctr" bIns="0" lIns="0" spcFirstLastPara="1" rIns="0" wrap="square" tIns="0">
            <a:noAutofit/>
          </a:bodyPr>
          <a:lstStyle/>
          <a:p>
            <a:pPr indent="0" lvl="0" marL="0" marR="0" rtl="0" algn="ctr">
              <a:lnSpc>
                <a:spcPct val="125000"/>
              </a:lnSpc>
              <a:spcBef>
                <a:spcPts val="0"/>
              </a:spcBef>
              <a:spcAft>
                <a:spcPts val="0"/>
              </a:spcAft>
              <a:buClr>
                <a:srgbClr val="6F655D"/>
              </a:buClr>
              <a:buSzPts val="2200"/>
              <a:buFont typeface="Playfair Display SemiBold"/>
              <a:buNone/>
            </a:pPr>
            <a:r>
              <a:rPr b="1" i="0" lang="en-US" sz="2200" u="none" cap="none" strike="noStrike">
                <a:solidFill>
                  <a:srgbClr val="6F655D"/>
                </a:solidFill>
                <a:latin typeface="Playfair Display SemiBold"/>
                <a:ea typeface="Playfair Display SemiBold"/>
                <a:cs typeface="Playfair Display SemiBold"/>
                <a:sym typeface="Playfair Display SemiBold"/>
              </a:rPr>
              <a:t>Logistic Regression</a:t>
            </a:r>
            <a:endParaRPr b="0" i="0" sz="2200" u="none" cap="none" strike="noStrike">
              <a:solidFill>
                <a:schemeClr val="dk1"/>
              </a:solidFill>
              <a:latin typeface="Calibri"/>
              <a:ea typeface="Calibri"/>
              <a:cs typeface="Calibri"/>
              <a:sym typeface="Calibri"/>
            </a:endParaRPr>
          </a:p>
        </p:txBody>
      </p:sp>
      <p:sp>
        <p:nvSpPr>
          <p:cNvPr id="355" name="Google Shape;355;p62"/>
          <p:cNvSpPr/>
          <p:nvPr/>
        </p:nvSpPr>
        <p:spPr>
          <a:xfrm>
            <a:off x="793790" y="6467237"/>
            <a:ext cx="4158600" cy="725700"/>
          </a:xfrm>
          <a:prstGeom prst="rect">
            <a:avLst/>
          </a:prstGeom>
          <a:noFill/>
          <a:ln>
            <a:noFill/>
          </a:ln>
        </p:spPr>
        <p:txBody>
          <a:bodyPr anchorCtr="0" anchor="ctr"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Solver: saga, Penalty: l2, Max Iter: 10000</a:t>
            </a:r>
            <a:endParaRPr b="0" i="0" sz="1750" u="none" cap="none" strike="noStrike">
              <a:solidFill>
                <a:schemeClr val="dk1"/>
              </a:solidFill>
              <a:latin typeface="Calibri"/>
              <a:ea typeface="Calibri"/>
              <a:cs typeface="Calibri"/>
              <a:sym typeface="Calibri"/>
            </a:endParaRPr>
          </a:p>
        </p:txBody>
      </p:sp>
      <p:pic>
        <p:nvPicPr>
          <p:cNvPr descr="preencoded.png" id="356" name="Google Shape;356;p62"/>
          <p:cNvPicPr preferRelativeResize="0"/>
          <p:nvPr/>
        </p:nvPicPr>
        <p:blipFill rotWithShape="1">
          <a:blip r:embed="rId3">
            <a:alphaModFix/>
          </a:blip>
          <a:srcRect b="0" l="0" r="0" t="0"/>
          <a:stretch/>
        </p:blipFill>
        <p:spPr>
          <a:xfrm>
            <a:off x="5235893" y="3179802"/>
            <a:ext cx="4158614" cy="2570201"/>
          </a:xfrm>
          <a:prstGeom prst="rect">
            <a:avLst/>
          </a:prstGeom>
          <a:noFill/>
          <a:ln>
            <a:noFill/>
          </a:ln>
        </p:spPr>
      </p:pic>
      <p:sp>
        <p:nvSpPr>
          <p:cNvPr id="357" name="Google Shape;357;p62"/>
          <p:cNvSpPr/>
          <p:nvPr/>
        </p:nvSpPr>
        <p:spPr>
          <a:xfrm>
            <a:off x="5235903" y="5976825"/>
            <a:ext cx="4158600" cy="3543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6F655D"/>
              </a:buClr>
              <a:buSzPts val="2200"/>
              <a:buFont typeface="Playfair Display SemiBold"/>
              <a:buNone/>
            </a:pPr>
            <a:r>
              <a:rPr b="1" i="0" lang="en-US" sz="2200" u="none" cap="none" strike="noStrike">
                <a:solidFill>
                  <a:srgbClr val="6F655D"/>
                </a:solidFill>
                <a:latin typeface="Playfair Display SemiBold"/>
                <a:ea typeface="Playfair Display SemiBold"/>
                <a:cs typeface="Playfair Display SemiBold"/>
                <a:sym typeface="Playfair Display SemiBold"/>
              </a:rPr>
              <a:t>SVM (SGDClassifier)</a:t>
            </a:r>
            <a:endParaRPr b="0" i="0" sz="2200" u="none" cap="none" strike="noStrike">
              <a:solidFill>
                <a:schemeClr val="dk1"/>
              </a:solidFill>
              <a:latin typeface="Calibri"/>
              <a:ea typeface="Calibri"/>
              <a:cs typeface="Calibri"/>
              <a:sym typeface="Calibri"/>
            </a:endParaRPr>
          </a:p>
        </p:txBody>
      </p:sp>
      <p:sp>
        <p:nvSpPr>
          <p:cNvPr id="358" name="Google Shape;358;p62"/>
          <p:cNvSpPr/>
          <p:nvPr/>
        </p:nvSpPr>
        <p:spPr>
          <a:xfrm>
            <a:off x="5235900" y="6467198"/>
            <a:ext cx="4158600" cy="725700"/>
          </a:xfrm>
          <a:prstGeom prst="rect">
            <a:avLst/>
          </a:prstGeom>
          <a:noFill/>
          <a:ln>
            <a:noFill/>
          </a:ln>
        </p:spPr>
        <p:txBody>
          <a:bodyPr anchorCtr="0" anchor="ctr"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Loss: hinge, Penalty: l2, Max Iter: 8000</a:t>
            </a:r>
            <a:endParaRPr b="0" i="0" sz="1750" u="none" cap="none" strike="noStrike">
              <a:solidFill>
                <a:schemeClr val="dk1"/>
              </a:solidFill>
              <a:latin typeface="Calibri"/>
              <a:ea typeface="Calibri"/>
              <a:cs typeface="Calibri"/>
              <a:sym typeface="Calibri"/>
            </a:endParaRPr>
          </a:p>
        </p:txBody>
      </p:sp>
      <p:pic>
        <p:nvPicPr>
          <p:cNvPr descr="preencoded.png" id="359" name="Google Shape;359;p62"/>
          <p:cNvPicPr preferRelativeResize="0"/>
          <p:nvPr/>
        </p:nvPicPr>
        <p:blipFill rotWithShape="1">
          <a:blip r:embed="rId4">
            <a:alphaModFix/>
          </a:blip>
          <a:srcRect b="0" l="0" r="0" t="0"/>
          <a:stretch/>
        </p:blipFill>
        <p:spPr>
          <a:xfrm>
            <a:off x="9677995" y="3179802"/>
            <a:ext cx="4158614" cy="2570201"/>
          </a:xfrm>
          <a:prstGeom prst="rect">
            <a:avLst/>
          </a:prstGeom>
          <a:noFill/>
          <a:ln>
            <a:noFill/>
          </a:ln>
        </p:spPr>
      </p:pic>
      <p:sp>
        <p:nvSpPr>
          <p:cNvPr id="360" name="Google Shape;360;p62"/>
          <p:cNvSpPr/>
          <p:nvPr/>
        </p:nvSpPr>
        <p:spPr>
          <a:xfrm>
            <a:off x="9678002" y="5976825"/>
            <a:ext cx="4158600" cy="354300"/>
          </a:xfrm>
          <a:prstGeom prst="rect">
            <a:avLst/>
          </a:prstGeom>
          <a:noFill/>
          <a:ln>
            <a:noFill/>
          </a:ln>
        </p:spPr>
        <p:txBody>
          <a:bodyPr anchorCtr="0" anchor="ctr" bIns="0" lIns="0" spcFirstLastPara="1" rIns="0" wrap="square" tIns="0">
            <a:noAutofit/>
          </a:bodyPr>
          <a:lstStyle/>
          <a:p>
            <a:pPr indent="0" lvl="0" marL="0" marR="0" rtl="0" algn="ctr">
              <a:lnSpc>
                <a:spcPct val="125000"/>
              </a:lnSpc>
              <a:spcBef>
                <a:spcPts val="0"/>
              </a:spcBef>
              <a:spcAft>
                <a:spcPts val="0"/>
              </a:spcAft>
              <a:buClr>
                <a:srgbClr val="6F655D"/>
              </a:buClr>
              <a:buSzPts val="2200"/>
              <a:buFont typeface="Playfair Display SemiBold"/>
              <a:buNone/>
            </a:pPr>
            <a:r>
              <a:rPr b="1" i="0" lang="en-US" sz="2200" u="none" cap="none" strike="noStrike">
                <a:solidFill>
                  <a:srgbClr val="6F655D"/>
                </a:solidFill>
                <a:latin typeface="Playfair Display SemiBold"/>
                <a:ea typeface="Playfair Display SemiBold"/>
                <a:cs typeface="Playfair Display SemiBold"/>
                <a:sym typeface="Playfair Display SemiBold"/>
              </a:rPr>
              <a:t>XGBoost Classifier</a:t>
            </a:r>
            <a:endParaRPr b="0" i="0" sz="2200" u="none" cap="none" strike="noStrike">
              <a:solidFill>
                <a:schemeClr val="dk1"/>
              </a:solidFill>
              <a:latin typeface="Calibri"/>
              <a:ea typeface="Calibri"/>
              <a:cs typeface="Calibri"/>
              <a:sym typeface="Calibri"/>
            </a:endParaRPr>
          </a:p>
        </p:txBody>
      </p:sp>
      <p:sp>
        <p:nvSpPr>
          <p:cNvPr id="361" name="Google Shape;361;p62"/>
          <p:cNvSpPr/>
          <p:nvPr/>
        </p:nvSpPr>
        <p:spPr>
          <a:xfrm>
            <a:off x="9677995" y="6467237"/>
            <a:ext cx="41586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Objective: multi:softmax, Num Class: 3, N_estimators: 250</a:t>
            </a:r>
            <a:endParaRPr b="0" i="0" sz="1750" u="none" cap="none" strike="noStrike">
              <a:solidFill>
                <a:schemeClr val="dk1"/>
              </a:solidFill>
              <a:latin typeface="Calibri"/>
              <a:ea typeface="Calibri"/>
              <a:cs typeface="Calibri"/>
              <a:sym typeface="Calibri"/>
            </a:endParaRPr>
          </a:p>
        </p:txBody>
      </p:sp>
      <p:pic>
        <p:nvPicPr>
          <p:cNvPr id="362" name="Google Shape;362;p62"/>
          <p:cNvPicPr preferRelativeResize="0"/>
          <p:nvPr/>
        </p:nvPicPr>
        <p:blipFill>
          <a:blip r:embed="rId5">
            <a:alphaModFix/>
          </a:blip>
          <a:stretch>
            <a:fillRect/>
          </a:stretch>
        </p:blipFill>
        <p:spPr>
          <a:xfrm>
            <a:off x="793800" y="3179800"/>
            <a:ext cx="4073376" cy="257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3"/>
          <p:cNvSpPr/>
          <p:nvPr/>
        </p:nvSpPr>
        <p:spPr>
          <a:xfrm>
            <a:off x="793807" y="276372"/>
            <a:ext cx="12321600" cy="907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B6981"/>
              </a:buClr>
              <a:buSzPts val="4450"/>
              <a:buFont typeface="Playfair Display SemiBold"/>
              <a:buNone/>
            </a:pPr>
            <a:r>
              <a:rPr b="1" i="0" lang="en-US" sz="4450" u="none" cap="none" strike="noStrike">
                <a:solidFill>
                  <a:srgbClr val="4B6981"/>
                </a:solidFill>
                <a:latin typeface="Playfair Display SemiBold"/>
                <a:ea typeface="Playfair Display SemiBold"/>
                <a:cs typeface="Playfair Display SemiBold"/>
                <a:sym typeface="Playfair Display SemiBold"/>
              </a:rPr>
              <a:t>Baseline Model Performance</a:t>
            </a:r>
            <a:endParaRPr b="0" i="0" sz="4450" u="none" cap="none" strike="noStrike">
              <a:solidFill>
                <a:schemeClr val="dk1"/>
              </a:solidFill>
              <a:latin typeface="Calibri"/>
              <a:ea typeface="Calibri"/>
              <a:cs typeface="Calibri"/>
              <a:sym typeface="Calibri"/>
            </a:endParaRPr>
          </a:p>
        </p:txBody>
      </p:sp>
      <p:sp>
        <p:nvSpPr>
          <p:cNvPr id="369" name="Google Shape;369;p63"/>
          <p:cNvSpPr/>
          <p:nvPr/>
        </p:nvSpPr>
        <p:spPr>
          <a:xfrm>
            <a:off x="793810" y="1170340"/>
            <a:ext cx="13042800" cy="838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rPr b="0" i="0" lang="en-US" sz="1800" u="none" cap="none" strike="noStrike">
                <a:solidFill>
                  <a:srgbClr val="6F655D"/>
                </a:solidFill>
                <a:latin typeface="Public Sans"/>
                <a:ea typeface="Public Sans"/>
                <a:cs typeface="Public Sans"/>
                <a:sym typeface="Public Sans"/>
              </a:rPr>
              <a:t>Initial evaluation shows varying performance across models, with XGBoost achieving the highest accuracy on the training set but showing potential for overfitting.</a:t>
            </a:r>
            <a:endParaRPr b="0" i="0" sz="1800" u="none" cap="none" strike="noStrike">
              <a:solidFill>
                <a:schemeClr val="dk1"/>
              </a:solidFill>
              <a:latin typeface="Calibri"/>
              <a:ea typeface="Calibri"/>
              <a:cs typeface="Calibri"/>
              <a:sym typeface="Calibri"/>
            </a:endParaRPr>
          </a:p>
        </p:txBody>
      </p:sp>
      <p:pic>
        <p:nvPicPr>
          <p:cNvPr descr="preencoded.png" id="370" name="Google Shape;370;p63"/>
          <p:cNvPicPr preferRelativeResize="0"/>
          <p:nvPr/>
        </p:nvPicPr>
        <p:blipFill rotWithShape="1">
          <a:blip r:embed="rId3">
            <a:alphaModFix/>
          </a:blip>
          <a:srcRect b="0" l="0" r="0" t="0"/>
          <a:stretch/>
        </p:blipFill>
        <p:spPr>
          <a:xfrm>
            <a:off x="1430425" y="2138875"/>
            <a:ext cx="10830373" cy="4400225"/>
          </a:xfrm>
          <a:prstGeom prst="rect">
            <a:avLst/>
          </a:prstGeom>
          <a:noFill/>
          <a:ln>
            <a:noFill/>
          </a:ln>
        </p:spPr>
      </p:pic>
      <p:grpSp>
        <p:nvGrpSpPr>
          <p:cNvPr id="371" name="Google Shape;371;p63"/>
          <p:cNvGrpSpPr/>
          <p:nvPr/>
        </p:nvGrpSpPr>
        <p:grpSpPr>
          <a:xfrm>
            <a:off x="2334823" y="2433550"/>
            <a:ext cx="9591614" cy="255900"/>
            <a:chOff x="2260525" y="6409035"/>
            <a:chExt cx="9591614" cy="255900"/>
          </a:xfrm>
        </p:grpSpPr>
        <p:sp>
          <p:nvSpPr>
            <p:cNvPr id="372" name="Google Shape;372;p63"/>
            <p:cNvSpPr/>
            <p:nvPr/>
          </p:nvSpPr>
          <p:spPr>
            <a:xfrm>
              <a:off x="2260525" y="6409035"/>
              <a:ext cx="255900" cy="255900"/>
            </a:xfrm>
            <a:prstGeom prst="roundRect">
              <a:avLst>
                <a:gd fmla="val 15868" name="adj"/>
              </a:avLst>
            </a:prstGeom>
            <a:solidFill>
              <a:srgbClr val="331919"/>
            </a:solidFill>
            <a:ln>
              <a:noFill/>
            </a:ln>
          </p:spPr>
          <p:txBody>
            <a:bodyPr anchorCtr="0" anchor="ctr" bIns="203100" lIns="203100" spcFirstLastPara="1" rIns="203100" wrap="square" tIns="203100">
              <a:noAutofit/>
            </a:bodyPr>
            <a:lstStyle/>
            <a:p>
              <a:pPr indent="0" lvl="0" marL="0" rtl="0" algn="l">
                <a:spcBef>
                  <a:spcPts val="0"/>
                </a:spcBef>
                <a:spcAft>
                  <a:spcPts val="0"/>
                </a:spcAft>
                <a:buNone/>
              </a:pPr>
              <a:r>
                <a:t/>
              </a:r>
              <a:endParaRPr sz="1200"/>
            </a:p>
          </p:txBody>
        </p:sp>
        <p:sp>
          <p:nvSpPr>
            <p:cNvPr id="373" name="Google Shape;373;p63"/>
            <p:cNvSpPr/>
            <p:nvPr/>
          </p:nvSpPr>
          <p:spPr>
            <a:xfrm>
              <a:off x="2651968" y="6409035"/>
              <a:ext cx="1770600" cy="255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F655D"/>
                </a:buClr>
                <a:buSzPts val="1999"/>
                <a:buFont typeface="Public Sans"/>
                <a:buNone/>
              </a:pPr>
              <a:r>
                <a:rPr b="0" i="0" lang="en-US" sz="1799" u="none" cap="none" strike="noStrike">
                  <a:solidFill>
                    <a:srgbClr val="6F655D"/>
                  </a:solidFill>
                  <a:latin typeface="Public Sans"/>
                  <a:ea typeface="Public Sans"/>
                  <a:cs typeface="Public Sans"/>
                  <a:sym typeface="Public Sans"/>
                </a:rPr>
                <a:t>Train Accuracy</a:t>
              </a:r>
              <a:endParaRPr b="0" i="0" sz="1799" u="none" cap="none" strike="noStrike"/>
            </a:p>
          </p:txBody>
        </p:sp>
        <p:sp>
          <p:nvSpPr>
            <p:cNvPr id="374" name="Google Shape;374;p63"/>
            <p:cNvSpPr/>
            <p:nvPr/>
          </p:nvSpPr>
          <p:spPr>
            <a:xfrm>
              <a:off x="5723204" y="6409035"/>
              <a:ext cx="255900" cy="255900"/>
            </a:xfrm>
            <a:prstGeom prst="roundRect">
              <a:avLst>
                <a:gd fmla="val 15868" name="adj"/>
              </a:avLst>
            </a:prstGeom>
            <a:solidFill>
              <a:srgbClr val="693434"/>
            </a:solidFill>
            <a:ln>
              <a:noFill/>
            </a:ln>
          </p:spPr>
          <p:txBody>
            <a:bodyPr anchorCtr="0" anchor="ctr" bIns="203100" lIns="203100" spcFirstLastPara="1" rIns="203100" wrap="square" tIns="203100">
              <a:noAutofit/>
            </a:bodyPr>
            <a:lstStyle/>
            <a:p>
              <a:pPr indent="0" lvl="0" marL="0" rtl="0" algn="l">
                <a:spcBef>
                  <a:spcPts val="0"/>
                </a:spcBef>
                <a:spcAft>
                  <a:spcPts val="0"/>
                </a:spcAft>
                <a:buNone/>
              </a:pPr>
              <a:r>
                <a:t/>
              </a:r>
              <a:endParaRPr sz="1200"/>
            </a:p>
          </p:txBody>
        </p:sp>
        <p:sp>
          <p:nvSpPr>
            <p:cNvPr id="375" name="Google Shape;375;p63"/>
            <p:cNvSpPr/>
            <p:nvPr/>
          </p:nvSpPr>
          <p:spPr>
            <a:xfrm>
              <a:off x="6114645" y="6409035"/>
              <a:ext cx="2363100" cy="255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F655D"/>
                </a:buClr>
                <a:buSzPts val="1999"/>
                <a:buFont typeface="Public Sans"/>
                <a:buNone/>
              </a:pPr>
              <a:r>
                <a:rPr b="0" i="0" lang="en-US" sz="1799" u="none" cap="none" strike="noStrike">
                  <a:solidFill>
                    <a:srgbClr val="6F655D"/>
                  </a:solidFill>
                  <a:latin typeface="Public Sans"/>
                  <a:ea typeface="Public Sans"/>
                  <a:cs typeface="Public Sans"/>
                  <a:sym typeface="Public Sans"/>
                </a:rPr>
                <a:t>Validation Accuracy</a:t>
              </a:r>
              <a:endParaRPr b="0" i="0" sz="1799" u="none" cap="none" strike="noStrike"/>
            </a:p>
          </p:txBody>
        </p:sp>
        <p:sp>
          <p:nvSpPr>
            <p:cNvPr id="376" name="Google Shape;376;p63"/>
            <p:cNvSpPr/>
            <p:nvPr/>
          </p:nvSpPr>
          <p:spPr>
            <a:xfrm>
              <a:off x="9778598" y="6409035"/>
              <a:ext cx="255900" cy="255900"/>
            </a:xfrm>
            <a:prstGeom prst="roundRect">
              <a:avLst>
                <a:gd fmla="val 15868" name="adj"/>
              </a:avLst>
            </a:prstGeom>
            <a:solidFill>
              <a:srgbClr val="9E4E4E"/>
            </a:solidFill>
            <a:ln>
              <a:noFill/>
            </a:ln>
          </p:spPr>
          <p:txBody>
            <a:bodyPr anchorCtr="0" anchor="ctr" bIns="203100" lIns="203100" spcFirstLastPara="1" rIns="203100" wrap="square" tIns="203100">
              <a:noAutofit/>
            </a:bodyPr>
            <a:lstStyle/>
            <a:p>
              <a:pPr indent="0" lvl="0" marL="0" rtl="0" algn="l">
                <a:spcBef>
                  <a:spcPts val="0"/>
                </a:spcBef>
                <a:spcAft>
                  <a:spcPts val="0"/>
                </a:spcAft>
                <a:buNone/>
              </a:pPr>
              <a:r>
                <a:t/>
              </a:r>
              <a:endParaRPr sz="1200"/>
            </a:p>
          </p:txBody>
        </p:sp>
        <p:sp>
          <p:nvSpPr>
            <p:cNvPr id="377" name="Google Shape;377;p63"/>
            <p:cNvSpPr/>
            <p:nvPr/>
          </p:nvSpPr>
          <p:spPr>
            <a:xfrm>
              <a:off x="10170039" y="6409035"/>
              <a:ext cx="1682100" cy="255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F655D"/>
                </a:buClr>
                <a:buSzPts val="1999"/>
                <a:buFont typeface="Public Sans"/>
                <a:buNone/>
              </a:pPr>
              <a:r>
                <a:rPr b="0" i="0" lang="en-US" sz="1799" u="none" cap="none" strike="noStrike">
                  <a:solidFill>
                    <a:srgbClr val="6F655D"/>
                  </a:solidFill>
                  <a:latin typeface="Public Sans"/>
                  <a:ea typeface="Public Sans"/>
                  <a:cs typeface="Public Sans"/>
                  <a:sym typeface="Public Sans"/>
                </a:rPr>
                <a:t>Test Accuracy</a:t>
              </a:r>
              <a:endParaRPr b="0" i="0" sz="1799" u="none" cap="none" strike="noStrike"/>
            </a:p>
          </p:txBody>
        </p:sp>
      </p:grpSp>
      <p:sp>
        <p:nvSpPr>
          <p:cNvPr id="378" name="Google Shape;378;p63"/>
          <p:cNvSpPr/>
          <p:nvPr/>
        </p:nvSpPr>
        <p:spPr>
          <a:xfrm>
            <a:off x="609225" y="6799175"/>
            <a:ext cx="13546500" cy="109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rPr b="1" lang="en-US" sz="1800">
                <a:solidFill>
                  <a:srgbClr val="6F655D"/>
                </a:solidFill>
                <a:latin typeface="Public Sans"/>
                <a:ea typeface="Public Sans"/>
                <a:cs typeface="Public Sans"/>
                <a:sym typeface="Public Sans"/>
              </a:rPr>
              <a:t>To Note: </a:t>
            </a:r>
            <a:r>
              <a:rPr lang="en-US" sz="1800">
                <a:solidFill>
                  <a:srgbClr val="6F655D"/>
                </a:solidFill>
                <a:latin typeface="Public Sans"/>
                <a:ea typeface="Public Sans"/>
                <a:cs typeface="Public Sans"/>
                <a:sym typeface="Public Sans"/>
              </a:rPr>
              <a:t>Test set contains real-world, noisy samples, making it significantly harder and causing a noticeable performance drop.</a:t>
            </a:r>
            <a:endParaRPr sz="1800">
              <a:solidFill>
                <a:srgbClr val="6F655D"/>
              </a:solidFill>
              <a:latin typeface="Public Sans"/>
              <a:ea typeface="Public Sans"/>
              <a:cs typeface="Public Sans"/>
              <a:sym typeface="Public Sans"/>
            </a:endParaRPr>
          </a:p>
          <a:p>
            <a:pPr indent="0" lvl="0" marL="0" marR="0" rtl="0" algn="l">
              <a:lnSpc>
                <a:spcPct val="162857"/>
              </a:lnSpc>
              <a:spcBef>
                <a:spcPts val="0"/>
              </a:spcBef>
              <a:spcAft>
                <a:spcPts val="0"/>
              </a:spcAft>
              <a:buClr>
                <a:srgbClr val="6F655D"/>
              </a:buClr>
              <a:buSzPts val="1750"/>
              <a:buFont typeface="Public Sans"/>
              <a:buNone/>
            </a:pPr>
            <a:r>
              <a:rPr lang="en-US" sz="1800">
                <a:solidFill>
                  <a:srgbClr val="6F655D"/>
                </a:solidFill>
                <a:latin typeface="Public Sans"/>
                <a:ea typeface="Public Sans"/>
                <a:cs typeface="Public Sans"/>
                <a:sym typeface="Public Sans"/>
              </a:rPr>
              <a:t>For model to improve, we re-split the data with stratification removed the distribution mismatch, allowing the model to learn more effectively across all sets.</a:t>
            </a:r>
            <a:endParaRPr sz="1800">
              <a:solidFill>
                <a:srgbClr val="6F655D"/>
              </a:solidFill>
              <a:latin typeface="Public Sans"/>
              <a:ea typeface="Public Sans"/>
              <a:cs typeface="Public Sans"/>
              <a:sym typeface="Public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4"/>
          <p:cNvSpPr/>
          <p:nvPr/>
        </p:nvSpPr>
        <p:spPr>
          <a:xfrm>
            <a:off x="793804" y="658226"/>
            <a:ext cx="12117300" cy="657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B6981"/>
              </a:buClr>
              <a:buSzPts val="4450"/>
              <a:buFont typeface="Crimson Pro"/>
              <a:buNone/>
            </a:pPr>
            <a:r>
              <a:rPr b="1" i="0" lang="en-US" sz="4800" u="none" cap="none" strike="noStrike">
                <a:solidFill>
                  <a:srgbClr val="4B6981"/>
                </a:solidFill>
                <a:latin typeface="Crimson Pro"/>
                <a:ea typeface="Crimson Pro"/>
                <a:cs typeface="Crimson Pro"/>
                <a:sym typeface="Crimson Pro"/>
              </a:rPr>
              <a:t>Hyperparameter Tuning for XGBoost</a:t>
            </a:r>
            <a:endParaRPr b="0" i="0" sz="4800" u="none" cap="none" strike="noStrike"/>
          </a:p>
        </p:txBody>
      </p:sp>
      <p:sp>
        <p:nvSpPr>
          <p:cNvPr id="385" name="Google Shape;385;p64"/>
          <p:cNvSpPr/>
          <p:nvPr/>
        </p:nvSpPr>
        <p:spPr>
          <a:xfrm>
            <a:off x="793790" y="2047045"/>
            <a:ext cx="130428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Open Sans"/>
              <a:buNone/>
            </a:pPr>
            <a:r>
              <a:rPr b="0" i="0" lang="en-US" sz="1750" u="none" cap="none" strike="noStrike">
                <a:solidFill>
                  <a:srgbClr val="6F655D"/>
                </a:solidFill>
                <a:latin typeface="Open Sans"/>
                <a:ea typeface="Open Sans"/>
                <a:cs typeface="Open Sans"/>
                <a:sym typeface="Open Sans"/>
              </a:rPr>
              <a:t>To optimize performance and combat overfitting, we implemented an automated hyperparameter tuning strategy using RandomizedSearchCV with a GPU-optimized XGBoost pipeline. Before tuning, we rebuilt a clean train-validation-test split to ensure evaluation fairness. The final dataset distribution was:</a:t>
            </a:r>
            <a:endParaRPr b="0" i="0" sz="1750" u="none" cap="none" strike="noStrike"/>
          </a:p>
        </p:txBody>
      </p:sp>
      <p:sp>
        <p:nvSpPr>
          <p:cNvPr id="386" name="Google Shape;386;p64"/>
          <p:cNvSpPr/>
          <p:nvPr/>
        </p:nvSpPr>
        <p:spPr>
          <a:xfrm>
            <a:off x="793790" y="3838636"/>
            <a:ext cx="3048000" cy="748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43728"/>
              </a:buClr>
              <a:buSzPts val="5850"/>
              <a:buFont typeface="Crimson Pro"/>
              <a:buNone/>
            </a:pPr>
            <a:r>
              <a:rPr b="1" i="0" lang="en-US" sz="5850" u="none" cap="none" strike="noStrike">
                <a:solidFill>
                  <a:srgbClr val="443728"/>
                </a:solidFill>
                <a:latin typeface="Crimson Pro"/>
                <a:ea typeface="Crimson Pro"/>
                <a:cs typeface="Crimson Pro"/>
                <a:sym typeface="Crimson Pro"/>
              </a:rPr>
              <a:t>5600</a:t>
            </a:r>
            <a:endParaRPr b="0" i="0" sz="5850" u="none" cap="none" strike="noStrike"/>
          </a:p>
        </p:txBody>
      </p:sp>
      <p:sp>
        <p:nvSpPr>
          <p:cNvPr id="387" name="Google Shape;387;p64"/>
          <p:cNvSpPr/>
          <p:nvPr/>
        </p:nvSpPr>
        <p:spPr>
          <a:xfrm>
            <a:off x="900113" y="4870431"/>
            <a:ext cx="2835300" cy="354300"/>
          </a:xfrm>
          <a:prstGeom prst="rect">
            <a:avLst/>
          </a:prstGeom>
          <a:noFill/>
          <a:ln>
            <a:noFill/>
          </a:ln>
        </p:spPr>
        <p:txBody>
          <a:bodyPr anchorCtr="0" anchor="ctr" bIns="0" lIns="0" spcFirstLastPara="1" rIns="0" wrap="square" tIns="0">
            <a:noAutofit/>
          </a:bodyPr>
          <a:lstStyle/>
          <a:p>
            <a:pPr indent="0" lvl="0" marL="0" marR="0" rtl="0" algn="ctr">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Training Samples</a:t>
            </a:r>
            <a:endParaRPr b="0" i="0" sz="2200" u="none" cap="none" strike="noStrike"/>
          </a:p>
        </p:txBody>
      </p:sp>
      <p:sp>
        <p:nvSpPr>
          <p:cNvPr id="388" name="Google Shape;388;p64"/>
          <p:cNvSpPr/>
          <p:nvPr/>
        </p:nvSpPr>
        <p:spPr>
          <a:xfrm>
            <a:off x="793790" y="5360850"/>
            <a:ext cx="3048000" cy="3630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Training set samples</a:t>
            </a:r>
            <a:endParaRPr b="0" i="0" sz="1750" u="none" cap="none" strike="noStrike"/>
          </a:p>
        </p:txBody>
      </p:sp>
      <p:sp>
        <p:nvSpPr>
          <p:cNvPr id="389" name="Google Shape;389;p64"/>
          <p:cNvSpPr/>
          <p:nvPr/>
        </p:nvSpPr>
        <p:spPr>
          <a:xfrm>
            <a:off x="4125278" y="3838636"/>
            <a:ext cx="3048000" cy="748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43728"/>
              </a:buClr>
              <a:buSzPts val="5850"/>
              <a:buFont typeface="Crimson Pro"/>
              <a:buNone/>
            </a:pPr>
            <a:r>
              <a:rPr b="1" i="0" lang="en-US" sz="5850" u="none" cap="none" strike="noStrike">
                <a:solidFill>
                  <a:srgbClr val="443728"/>
                </a:solidFill>
                <a:latin typeface="Crimson Pro"/>
                <a:ea typeface="Crimson Pro"/>
                <a:cs typeface="Crimson Pro"/>
                <a:sym typeface="Crimson Pro"/>
              </a:rPr>
              <a:t>1200</a:t>
            </a:r>
            <a:endParaRPr b="0" i="0" sz="5850" u="none" cap="none" strike="noStrike"/>
          </a:p>
        </p:txBody>
      </p:sp>
      <p:sp>
        <p:nvSpPr>
          <p:cNvPr id="390" name="Google Shape;390;p64"/>
          <p:cNvSpPr/>
          <p:nvPr/>
        </p:nvSpPr>
        <p:spPr>
          <a:xfrm>
            <a:off x="4231719" y="4870431"/>
            <a:ext cx="2835300" cy="354300"/>
          </a:xfrm>
          <a:prstGeom prst="rect">
            <a:avLst/>
          </a:prstGeom>
          <a:noFill/>
          <a:ln>
            <a:noFill/>
          </a:ln>
        </p:spPr>
        <p:txBody>
          <a:bodyPr anchorCtr="0" anchor="ctr" bIns="0" lIns="0" spcFirstLastPara="1" rIns="0" wrap="square" tIns="0">
            <a:noAutofit/>
          </a:bodyPr>
          <a:lstStyle/>
          <a:p>
            <a:pPr indent="0" lvl="0" marL="0" marR="0" rtl="0" algn="ctr">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Validation Samples</a:t>
            </a:r>
            <a:endParaRPr b="0" i="0" sz="2200" u="none" cap="none" strike="noStrike"/>
          </a:p>
        </p:txBody>
      </p:sp>
      <p:sp>
        <p:nvSpPr>
          <p:cNvPr id="391" name="Google Shape;391;p64"/>
          <p:cNvSpPr/>
          <p:nvPr/>
        </p:nvSpPr>
        <p:spPr>
          <a:xfrm>
            <a:off x="4125278" y="5360850"/>
            <a:ext cx="3048000" cy="3630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Validation set samples</a:t>
            </a:r>
            <a:endParaRPr b="0" i="0" sz="1750" u="none" cap="none" strike="noStrike"/>
          </a:p>
        </p:txBody>
      </p:sp>
      <p:sp>
        <p:nvSpPr>
          <p:cNvPr id="392" name="Google Shape;392;p64"/>
          <p:cNvSpPr/>
          <p:nvPr/>
        </p:nvSpPr>
        <p:spPr>
          <a:xfrm>
            <a:off x="7456884" y="3838636"/>
            <a:ext cx="3048000" cy="748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43728"/>
              </a:buClr>
              <a:buSzPts val="5850"/>
              <a:buFont typeface="Crimson Pro"/>
              <a:buNone/>
            </a:pPr>
            <a:r>
              <a:rPr b="1" i="0" lang="en-US" sz="5850" u="none" cap="none" strike="noStrike">
                <a:solidFill>
                  <a:srgbClr val="443728"/>
                </a:solidFill>
                <a:latin typeface="Crimson Pro"/>
                <a:ea typeface="Crimson Pro"/>
                <a:cs typeface="Crimson Pro"/>
                <a:sym typeface="Crimson Pro"/>
              </a:rPr>
              <a:t>1200</a:t>
            </a:r>
            <a:endParaRPr b="0" i="0" sz="5850" u="none" cap="none" strike="noStrike"/>
          </a:p>
        </p:txBody>
      </p:sp>
      <p:sp>
        <p:nvSpPr>
          <p:cNvPr id="393" name="Google Shape;393;p64"/>
          <p:cNvSpPr/>
          <p:nvPr/>
        </p:nvSpPr>
        <p:spPr>
          <a:xfrm>
            <a:off x="7563326" y="4870431"/>
            <a:ext cx="2835300" cy="354300"/>
          </a:xfrm>
          <a:prstGeom prst="rect">
            <a:avLst/>
          </a:prstGeom>
          <a:noFill/>
          <a:ln>
            <a:noFill/>
          </a:ln>
        </p:spPr>
        <p:txBody>
          <a:bodyPr anchorCtr="0" anchor="ctr" bIns="0" lIns="0" spcFirstLastPara="1" rIns="0" wrap="square" tIns="0">
            <a:noAutofit/>
          </a:bodyPr>
          <a:lstStyle/>
          <a:p>
            <a:pPr indent="0" lvl="0" marL="0" marR="0" rtl="0" algn="ctr">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Test Samples</a:t>
            </a:r>
            <a:endParaRPr b="0" i="0" sz="2200" u="none" cap="none" strike="noStrike"/>
          </a:p>
        </p:txBody>
      </p:sp>
      <p:sp>
        <p:nvSpPr>
          <p:cNvPr id="394" name="Google Shape;394;p64"/>
          <p:cNvSpPr/>
          <p:nvPr/>
        </p:nvSpPr>
        <p:spPr>
          <a:xfrm>
            <a:off x="7456884" y="5360850"/>
            <a:ext cx="3048000" cy="3630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Test set samples</a:t>
            </a:r>
            <a:endParaRPr b="0" i="0" sz="1750" u="none" cap="none" strike="noStrike"/>
          </a:p>
        </p:txBody>
      </p:sp>
      <p:sp>
        <p:nvSpPr>
          <p:cNvPr id="395" name="Google Shape;395;p64"/>
          <p:cNvSpPr/>
          <p:nvPr/>
        </p:nvSpPr>
        <p:spPr>
          <a:xfrm>
            <a:off x="10788491" y="3838636"/>
            <a:ext cx="3048000" cy="748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443728"/>
              </a:buClr>
              <a:buSzPts val="5850"/>
              <a:buFont typeface="Crimson Pro"/>
              <a:buNone/>
            </a:pPr>
            <a:r>
              <a:rPr b="1" i="0" lang="en-US" sz="5850" u="none" cap="none" strike="noStrike">
                <a:solidFill>
                  <a:srgbClr val="443728"/>
                </a:solidFill>
                <a:latin typeface="Crimson Pro"/>
                <a:ea typeface="Crimson Pro"/>
                <a:cs typeface="Crimson Pro"/>
                <a:sym typeface="Crimson Pro"/>
              </a:rPr>
              <a:t>24,003</a:t>
            </a:r>
            <a:endParaRPr b="0" i="0" sz="5850" u="none" cap="none" strike="noStrike"/>
          </a:p>
        </p:txBody>
      </p:sp>
      <p:sp>
        <p:nvSpPr>
          <p:cNvPr id="396" name="Google Shape;396;p64"/>
          <p:cNvSpPr/>
          <p:nvPr/>
        </p:nvSpPr>
        <p:spPr>
          <a:xfrm>
            <a:off x="10894933" y="4870431"/>
            <a:ext cx="2835300" cy="354300"/>
          </a:xfrm>
          <a:prstGeom prst="rect">
            <a:avLst/>
          </a:prstGeom>
          <a:noFill/>
          <a:ln>
            <a:noFill/>
          </a:ln>
        </p:spPr>
        <p:txBody>
          <a:bodyPr anchorCtr="0" anchor="ctr" bIns="0" lIns="0" spcFirstLastPara="1" rIns="0" wrap="square" tIns="0">
            <a:noAutofit/>
          </a:bodyPr>
          <a:lstStyle/>
          <a:p>
            <a:pPr indent="0" lvl="0" marL="0" marR="0" rtl="0" algn="ctr">
              <a:lnSpc>
                <a:spcPct val="125000"/>
              </a:lnSpc>
              <a:spcBef>
                <a:spcPts val="0"/>
              </a:spcBef>
              <a:spcAft>
                <a:spcPts val="0"/>
              </a:spcAft>
              <a:buClr>
                <a:srgbClr val="443728"/>
              </a:buClr>
              <a:buSzPts val="2200"/>
              <a:buFont typeface="Crimson Pro"/>
              <a:buNone/>
            </a:pPr>
            <a:r>
              <a:rPr b="1" i="0" lang="en-US" sz="2200" u="none" cap="none" strike="noStrike">
                <a:solidFill>
                  <a:srgbClr val="443728"/>
                </a:solidFill>
                <a:latin typeface="Crimson Pro"/>
                <a:ea typeface="Crimson Pro"/>
                <a:cs typeface="Crimson Pro"/>
                <a:sym typeface="Crimson Pro"/>
              </a:rPr>
              <a:t>Feature Dimensions</a:t>
            </a:r>
            <a:endParaRPr b="0" i="0" sz="2200" u="none" cap="none" strike="noStrike"/>
          </a:p>
        </p:txBody>
      </p:sp>
      <p:sp>
        <p:nvSpPr>
          <p:cNvPr id="397" name="Google Shape;397;p64"/>
          <p:cNvSpPr/>
          <p:nvPr/>
        </p:nvSpPr>
        <p:spPr>
          <a:xfrm>
            <a:off x="10788491" y="5360850"/>
            <a:ext cx="3048000" cy="3630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443728"/>
              </a:buClr>
              <a:buSzPts val="1750"/>
              <a:buFont typeface="Open Sans"/>
              <a:buNone/>
            </a:pPr>
            <a:r>
              <a:rPr b="0" i="0" lang="en-US" sz="1750" u="none" cap="none" strike="noStrike">
                <a:solidFill>
                  <a:srgbClr val="443728"/>
                </a:solidFill>
                <a:latin typeface="Open Sans"/>
                <a:ea typeface="Open Sans"/>
                <a:cs typeface="Open Sans"/>
                <a:sym typeface="Open Sans"/>
              </a:rPr>
              <a:t>TF-IDF features</a:t>
            </a:r>
            <a:endParaRPr b="0" i="0" sz="1750" u="none" cap="none" strike="noStrike"/>
          </a:p>
        </p:txBody>
      </p:sp>
      <p:sp>
        <p:nvSpPr>
          <p:cNvPr id="398" name="Google Shape;398;p64"/>
          <p:cNvSpPr/>
          <p:nvPr/>
        </p:nvSpPr>
        <p:spPr>
          <a:xfrm>
            <a:off x="793790" y="6517636"/>
            <a:ext cx="13042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Open Sans"/>
              <a:buNone/>
            </a:pPr>
            <a:r>
              <a:rPr b="0" i="0" lang="en-US" sz="1750" u="none" cap="none" strike="noStrike">
                <a:solidFill>
                  <a:srgbClr val="6F655D"/>
                </a:solidFill>
                <a:latin typeface="Open Sans"/>
                <a:ea typeface="Open Sans"/>
                <a:cs typeface="Open Sans"/>
                <a:sym typeface="Open Sans"/>
              </a:rPr>
              <a:t>This split allowed us to monitor model behavior during training and avoid data leakage.</a:t>
            </a:r>
            <a:endParaRPr b="0" i="0" sz="175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5"/>
          <p:cNvSpPr/>
          <p:nvPr/>
        </p:nvSpPr>
        <p:spPr>
          <a:xfrm>
            <a:off x="793802" y="637018"/>
            <a:ext cx="12600300" cy="5805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4B6981"/>
              </a:buClr>
              <a:buSzPts val="3550"/>
              <a:buFont typeface="Crimson Pro"/>
              <a:buNone/>
            </a:pPr>
            <a:r>
              <a:rPr b="1" i="0" lang="en-US" sz="3750" u="none" cap="none" strike="noStrike">
                <a:solidFill>
                  <a:srgbClr val="4B6981"/>
                </a:solidFill>
                <a:latin typeface="Crimson Pro"/>
                <a:ea typeface="Crimson Pro"/>
                <a:cs typeface="Crimson Pro"/>
                <a:sym typeface="Crimson Pro"/>
              </a:rPr>
              <a:t>Automated Tuning Strategy &amp; Optimal Configuration</a:t>
            </a:r>
            <a:endParaRPr b="0" i="0" sz="3750" u="none" cap="none" strike="noStrike"/>
          </a:p>
        </p:txBody>
      </p:sp>
      <p:sp>
        <p:nvSpPr>
          <p:cNvPr id="405" name="Google Shape;405;p65"/>
          <p:cNvSpPr/>
          <p:nvPr/>
        </p:nvSpPr>
        <p:spPr>
          <a:xfrm>
            <a:off x="793800" y="1597626"/>
            <a:ext cx="13042800" cy="11772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F655D"/>
              </a:buClr>
              <a:buSzPts val="1400"/>
              <a:buFont typeface="Open Sans"/>
              <a:buNone/>
            </a:pPr>
            <a:r>
              <a:rPr b="0" i="0" lang="en-US" sz="1600" u="none" cap="none" strike="noStrike">
                <a:solidFill>
                  <a:srgbClr val="6F655D"/>
                </a:solidFill>
                <a:latin typeface="Open Sans"/>
                <a:ea typeface="Open Sans"/>
                <a:cs typeface="Open Sans"/>
                <a:sym typeface="Open Sans"/>
              </a:rPr>
              <a:t>Our tuning strategy explored a robust parameter space for complexity regularization and learning stability, including tree depth and subsampling ratios. We executed 10 parameter configurations across </a:t>
            </a:r>
            <a:r>
              <a:rPr lang="en-US" sz="1600">
                <a:solidFill>
                  <a:srgbClr val="6F655D"/>
                </a:solidFill>
                <a:latin typeface="Open Sans"/>
                <a:ea typeface="Open Sans"/>
                <a:cs typeface="Open Sans"/>
                <a:sym typeface="Open Sans"/>
              </a:rPr>
              <a:t>2</a:t>
            </a:r>
            <a:r>
              <a:rPr b="0" i="0" lang="en-US" sz="1600" u="none" cap="none" strike="noStrike">
                <a:solidFill>
                  <a:srgbClr val="6F655D"/>
                </a:solidFill>
                <a:latin typeface="Open Sans"/>
                <a:ea typeface="Open Sans"/>
                <a:cs typeface="Open Sans"/>
                <a:sym typeface="Open Sans"/>
              </a:rPr>
              <a:t>-fold cross-validation, which ensured both speed and reliability. Since the process used GPU acceleration, optimization was significantly faster than CPU-based approaches.</a:t>
            </a:r>
            <a:endParaRPr b="0" i="0" sz="1600" u="none" cap="none" strike="noStrike"/>
          </a:p>
        </p:txBody>
      </p:sp>
      <p:sp>
        <p:nvSpPr>
          <p:cNvPr id="406" name="Google Shape;406;p65"/>
          <p:cNvSpPr/>
          <p:nvPr/>
        </p:nvSpPr>
        <p:spPr>
          <a:xfrm>
            <a:off x="793800" y="2984887"/>
            <a:ext cx="13042800" cy="4860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F655D"/>
              </a:buClr>
              <a:buSzPts val="1400"/>
              <a:buFont typeface="Open Sans"/>
              <a:buNone/>
            </a:pPr>
            <a:r>
              <a:rPr b="0" i="0" lang="en-US" sz="1600" u="none" cap="none" strike="noStrike">
                <a:solidFill>
                  <a:srgbClr val="6F655D"/>
                </a:solidFill>
                <a:latin typeface="Open Sans"/>
                <a:ea typeface="Open Sans"/>
                <a:cs typeface="Open Sans"/>
                <a:sym typeface="Open Sans"/>
              </a:rPr>
              <a:t>The best performing configuration parameters were:</a:t>
            </a:r>
            <a:endParaRPr b="0" i="0" sz="1600" u="none" cap="none" strike="noStrike"/>
          </a:p>
        </p:txBody>
      </p:sp>
      <p:sp>
        <p:nvSpPr>
          <p:cNvPr id="407" name="Google Shape;407;p65"/>
          <p:cNvSpPr/>
          <p:nvPr/>
        </p:nvSpPr>
        <p:spPr>
          <a:xfrm>
            <a:off x="793799" y="3470874"/>
            <a:ext cx="13042800" cy="2798400"/>
          </a:xfrm>
          <a:prstGeom prst="roundRect">
            <a:avLst>
              <a:gd fmla="val 2938" name="adj"/>
            </a:avLst>
          </a:prstGeom>
          <a:solidFill>
            <a:srgbClr val="F2E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5"/>
          <p:cNvSpPr/>
          <p:nvPr/>
        </p:nvSpPr>
        <p:spPr>
          <a:xfrm>
            <a:off x="784750" y="3470874"/>
            <a:ext cx="13060800" cy="2798400"/>
          </a:xfrm>
          <a:prstGeom prst="roundRect">
            <a:avLst>
              <a:gd fmla="val 1049" name="adj"/>
            </a:avLst>
          </a:prstGeom>
          <a:solidFill>
            <a:srgbClr val="F2E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5"/>
          <p:cNvSpPr/>
          <p:nvPr/>
        </p:nvSpPr>
        <p:spPr>
          <a:xfrm>
            <a:off x="966201" y="3617663"/>
            <a:ext cx="12698100" cy="25047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43728"/>
              </a:buClr>
              <a:buSzPts val="1400"/>
              <a:buFont typeface="Consolas"/>
              <a:buNone/>
            </a:pPr>
            <a:r>
              <a:rPr b="0" i="0" lang="en-US" sz="1300" u="none" cap="none" strike="noStrike">
                <a:solidFill>
                  <a:srgbClr val="443728"/>
                </a:solidFill>
                <a:highlight>
                  <a:srgbClr val="F2EFED"/>
                </a:highlight>
                <a:latin typeface="Consolas"/>
                <a:ea typeface="Consolas"/>
                <a:cs typeface="Consolas"/>
                <a:sym typeface="Consolas"/>
              </a:rPr>
              <a:t>subsample = 0.8</a:t>
            </a:r>
            <a:endParaRPr b="0" i="0" sz="1300" u="none" cap="none" strike="noStrike">
              <a:solidFill>
                <a:srgbClr val="443728"/>
              </a:solidFill>
              <a:highlight>
                <a:srgbClr val="F2EFED"/>
              </a:highlight>
              <a:latin typeface="Consolas"/>
              <a:ea typeface="Consolas"/>
              <a:cs typeface="Consolas"/>
              <a:sym typeface="Consolas"/>
            </a:endParaRPr>
          </a:p>
          <a:p>
            <a:pPr indent="0" lvl="0" marL="0" marR="0" rtl="0" algn="l">
              <a:lnSpc>
                <a:spcPct val="160714"/>
              </a:lnSpc>
              <a:spcBef>
                <a:spcPts val="0"/>
              </a:spcBef>
              <a:spcAft>
                <a:spcPts val="0"/>
              </a:spcAft>
              <a:buClr>
                <a:srgbClr val="443728"/>
              </a:buClr>
              <a:buSzPts val="1400"/>
              <a:buFont typeface="Consolas"/>
              <a:buNone/>
            </a:pPr>
            <a:r>
              <a:rPr b="0" i="0" lang="en-US" sz="1300" u="none" cap="none" strike="noStrike">
                <a:solidFill>
                  <a:srgbClr val="443728"/>
                </a:solidFill>
                <a:highlight>
                  <a:srgbClr val="F2EFED"/>
                </a:highlight>
                <a:latin typeface="Consolas"/>
                <a:ea typeface="Consolas"/>
                <a:cs typeface="Consolas"/>
                <a:sym typeface="Consolas"/>
              </a:rPr>
              <a:t>n_estimators = 400</a:t>
            </a:r>
            <a:endParaRPr b="0" i="0" sz="1300" u="none" cap="none" strike="noStrike">
              <a:solidFill>
                <a:srgbClr val="443728"/>
              </a:solidFill>
              <a:highlight>
                <a:srgbClr val="F2EFED"/>
              </a:highlight>
              <a:latin typeface="Consolas"/>
              <a:ea typeface="Consolas"/>
              <a:cs typeface="Consolas"/>
              <a:sym typeface="Consolas"/>
            </a:endParaRPr>
          </a:p>
          <a:p>
            <a:pPr indent="0" lvl="0" marL="0" marR="0" rtl="0" algn="l">
              <a:lnSpc>
                <a:spcPct val="160714"/>
              </a:lnSpc>
              <a:spcBef>
                <a:spcPts val="0"/>
              </a:spcBef>
              <a:spcAft>
                <a:spcPts val="0"/>
              </a:spcAft>
              <a:buClr>
                <a:srgbClr val="443728"/>
              </a:buClr>
              <a:buSzPts val="1400"/>
              <a:buFont typeface="Consolas"/>
              <a:buNone/>
            </a:pPr>
            <a:r>
              <a:rPr b="0" i="0" lang="en-US" sz="1300" u="none" cap="none" strike="noStrike">
                <a:solidFill>
                  <a:srgbClr val="443728"/>
                </a:solidFill>
                <a:highlight>
                  <a:srgbClr val="F2EFED"/>
                </a:highlight>
                <a:latin typeface="Consolas"/>
                <a:ea typeface="Consolas"/>
                <a:cs typeface="Consolas"/>
                <a:sym typeface="Consolas"/>
              </a:rPr>
              <a:t>max_depth = 6</a:t>
            </a:r>
            <a:endParaRPr sz="1300">
              <a:solidFill>
                <a:srgbClr val="443728"/>
              </a:solidFill>
              <a:highlight>
                <a:srgbClr val="F2EFED"/>
              </a:highlight>
              <a:latin typeface="Consolas"/>
              <a:ea typeface="Consolas"/>
              <a:cs typeface="Consolas"/>
              <a:sym typeface="Consolas"/>
            </a:endParaRPr>
          </a:p>
          <a:p>
            <a:pPr indent="0" lvl="0" marL="0" marR="0" rtl="0" algn="l">
              <a:lnSpc>
                <a:spcPct val="160714"/>
              </a:lnSpc>
              <a:spcBef>
                <a:spcPts val="0"/>
              </a:spcBef>
              <a:spcAft>
                <a:spcPts val="0"/>
              </a:spcAft>
              <a:buClr>
                <a:srgbClr val="443728"/>
              </a:buClr>
              <a:buSzPts val="1400"/>
              <a:buFont typeface="Consolas"/>
              <a:buNone/>
            </a:pPr>
            <a:r>
              <a:rPr lang="en-US" sz="1300">
                <a:solidFill>
                  <a:srgbClr val="443728"/>
                </a:solidFill>
                <a:highlight>
                  <a:srgbClr val="F2EFED"/>
                </a:highlight>
                <a:latin typeface="Consolas"/>
                <a:ea typeface="Consolas"/>
                <a:cs typeface="Consolas"/>
                <a:sym typeface="Consolas"/>
              </a:rPr>
              <a:t>l</a:t>
            </a:r>
            <a:r>
              <a:rPr b="0" i="0" lang="en-US" sz="1300" u="none" cap="none" strike="noStrike">
                <a:solidFill>
                  <a:srgbClr val="443728"/>
                </a:solidFill>
                <a:highlight>
                  <a:srgbClr val="F2EFED"/>
                </a:highlight>
                <a:latin typeface="Consolas"/>
                <a:ea typeface="Consolas"/>
                <a:cs typeface="Consolas"/>
                <a:sym typeface="Consolas"/>
              </a:rPr>
              <a:t>earning_rate = 0.06</a:t>
            </a:r>
            <a:endParaRPr b="0" i="0" sz="1300" u="none" cap="none" strike="noStrike">
              <a:solidFill>
                <a:srgbClr val="443728"/>
              </a:solidFill>
              <a:highlight>
                <a:srgbClr val="F2EFED"/>
              </a:highlight>
              <a:latin typeface="Consolas"/>
              <a:ea typeface="Consolas"/>
              <a:cs typeface="Consolas"/>
              <a:sym typeface="Consolas"/>
            </a:endParaRPr>
          </a:p>
          <a:p>
            <a:pPr indent="0" lvl="0" marL="0" marR="0" rtl="0" algn="l">
              <a:lnSpc>
                <a:spcPct val="160714"/>
              </a:lnSpc>
              <a:spcBef>
                <a:spcPts val="0"/>
              </a:spcBef>
              <a:spcAft>
                <a:spcPts val="0"/>
              </a:spcAft>
              <a:buClr>
                <a:srgbClr val="443728"/>
              </a:buClr>
              <a:buSzPts val="1400"/>
              <a:buFont typeface="Consolas"/>
              <a:buNone/>
            </a:pPr>
            <a:r>
              <a:rPr b="0" i="0" lang="en-US" sz="1300" u="none" cap="none" strike="noStrike">
                <a:solidFill>
                  <a:srgbClr val="443728"/>
                </a:solidFill>
                <a:highlight>
                  <a:srgbClr val="F2EFED"/>
                </a:highlight>
                <a:latin typeface="Consolas"/>
                <a:ea typeface="Consolas"/>
                <a:cs typeface="Consolas"/>
                <a:sym typeface="Consolas"/>
              </a:rPr>
              <a:t>colsample_bytree = 0.7</a:t>
            </a:r>
            <a:endParaRPr b="0" i="0" sz="1300" u="none" cap="none" strike="noStrike">
              <a:solidFill>
                <a:srgbClr val="443728"/>
              </a:solidFill>
              <a:highlight>
                <a:srgbClr val="F2EFED"/>
              </a:highlight>
              <a:latin typeface="Consolas"/>
              <a:ea typeface="Consolas"/>
              <a:cs typeface="Consolas"/>
              <a:sym typeface="Consolas"/>
            </a:endParaRPr>
          </a:p>
          <a:p>
            <a:pPr indent="0" lvl="0" marL="0" marR="0" rtl="0" algn="l">
              <a:lnSpc>
                <a:spcPct val="160714"/>
              </a:lnSpc>
              <a:spcBef>
                <a:spcPts val="0"/>
              </a:spcBef>
              <a:spcAft>
                <a:spcPts val="0"/>
              </a:spcAft>
              <a:buClr>
                <a:srgbClr val="443728"/>
              </a:buClr>
              <a:buSzPts val="1400"/>
              <a:buFont typeface="Consolas"/>
              <a:buNone/>
            </a:pPr>
            <a:r>
              <a:rPr b="0" i="0" lang="en-US" sz="1300" u="none" cap="none" strike="noStrike">
                <a:solidFill>
                  <a:srgbClr val="443728"/>
                </a:solidFill>
                <a:highlight>
                  <a:srgbClr val="F2EFED"/>
                </a:highlight>
                <a:latin typeface="Consolas"/>
                <a:ea typeface="Consolas"/>
                <a:cs typeface="Consolas"/>
                <a:sym typeface="Consolas"/>
              </a:rPr>
              <a:t>reg_lambda = 2.5</a:t>
            </a:r>
            <a:endParaRPr b="0" i="0" sz="1300" u="none" cap="none" strike="noStrike">
              <a:solidFill>
                <a:srgbClr val="443728"/>
              </a:solidFill>
              <a:highlight>
                <a:srgbClr val="F2EFED"/>
              </a:highlight>
              <a:latin typeface="Consolas"/>
              <a:ea typeface="Consolas"/>
              <a:cs typeface="Consolas"/>
              <a:sym typeface="Consolas"/>
            </a:endParaRPr>
          </a:p>
          <a:p>
            <a:pPr indent="0" lvl="0" marL="0" marR="0" rtl="0" algn="l">
              <a:lnSpc>
                <a:spcPct val="160714"/>
              </a:lnSpc>
              <a:spcBef>
                <a:spcPts val="0"/>
              </a:spcBef>
              <a:spcAft>
                <a:spcPts val="0"/>
              </a:spcAft>
              <a:buClr>
                <a:srgbClr val="443728"/>
              </a:buClr>
              <a:buSzPts val="1400"/>
              <a:buFont typeface="Consolas"/>
              <a:buNone/>
            </a:pPr>
            <a:r>
              <a:rPr b="0" i="0" lang="en-US" sz="1400" u="none" cap="none" strike="noStrike">
                <a:solidFill>
                  <a:srgbClr val="443728"/>
                </a:solidFill>
                <a:highlight>
                  <a:srgbClr val="F2EFED"/>
                </a:highlight>
                <a:latin typeface="Consolas"/>
                <a:ea typeface="Consolas"/>
                <a:cs typeface="Consolas"/>
                <a:sym typeface="Consolas"/>
              </a:rPr>
              <a:t>reg_alpha = 0.4</a:t>
            </a:r>
            <a:endParaRPr b="0" i="0" sz="1400" u="none" cap="none" strike="noStrike">
              <a:solidFill>
                <a:srgbClr val="443728"/>
              </a:solidFill>
              <a:highlight>
                <a:srgbClr val="F2EFED"/>
              </a:highlight>
              <a:latin typeface="Consolas"/>
              <a:ea typeface="Consolas"/>
              <a:cs typeface="Consolas"/>
              <a:sym typeface="Consolas"/>
            </a:endParaRPr>
          </a:p>
          <a:p>
            <a:pPr indent="0" lvl="0" marL="0" marR="0" rtl="0" algn="l">
              <a:lnSpc>
                <a:spcPct val="160714"/>
              </a:lnSpc>
              <a:spcBef>
                <a:spcPts val="0"/>
              </a:spcBef>
              <a:spcAft>
                <a:spcPts val="0"/>
              </a:spcAft>
              <a:buClr>
                <a:srgbClr val="443728"/>
              </a:buClr>
              <a:buSzPts val="1400"/>
              <a:buFont typeface="Consolas"/>
              <a:buNone/>
            </a:pPr>
            <a:r>
              <a:rPr b="0" i="0" lang="en-US" sz="1400" u="none" cap="none" strike="noStrike">
                <a:solidFill>
                  <a:srgbClr val="443728"/>
                </a:solidFill>
                <a:highlight>
                  <a:srgbClr val="F2EFED"/>
                </a:highlight>
                <a:latin typeface="Consolas"/>
                <a:ea typeface="Consolas"/>
                <a:cs typeface="Consolas"/>
                <a:sym typeface="Consolas"/>
              </a:rPr>
              <a:t>min_child_weight = 3</a:t>
            </a:r>
            <a:endParaRPr b="0" i="0" sz="1400" u="none" cap="none" strike="noStrike"/>
          </a:p>
        </p:txBody>
      </p:sp>
      <p:sp>
        <p:nvSpPr>
          <p:cNvPr id="410" name="Google Shape;410;p65"/>
          <p:cNvSpPr/>
          <p:nvPr/>
        </p:nvSpPr>
        <p:spPr>
          <a:xfrm>
            <a:off x="793790" y="6621925"/>
            <a:ext cx="13042800" cy="580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F655D"/>
              </a:buClr>
              <a:buSzPts val="1400"/>
              <a:buFont typeface="Open Sans"/>
              <a:buNone/>
            </a:pPr>
            <a:r>
              <a:rPr b="0" i="0" lang="en-US" sz="1600" u="none" cap="none" strike="noStrike">
                <a:solidFill>
                  <a:srgbClr val="6F655D"/>
                </a:solidFill>
                <a:latin typeface="Open Sans"/>
                <a:ea typeface="Open Sans"/>
                <a:cs typeface="Open Sans"/>
                <a:sym typeface="Open Sans"/>
              </a:rPr>
              <a:t>This combination achieved a balance between model flexibility and regularization</a:t>
            </a:r>
            <a:r>
              <a:rPr lang="en-US" sz="1600">
                <a:solidFill>
                  <a:srgbClr val="6F655D"/>
                </a:solidFill>
                <a:latin typeface="Open Sans"/>
                <a:ea typeface="Open Sans"/>
                <a:cs typeface="Open Sans"/>
                <a:sym typeface="Open Sans"/>
              </a:rPr>
              <a:t> </a:t>
            </a:r>
            <a:r>
              <a:rPr b="0" i="0" lang="en-US" sz="1600" u="none" cap="none" strike="noStrike">
                <a:solidFill>
                  <a:srgbClr val="6F655D"/>
                </a:solidFill>
                <a:latin typeface="Open Sans"/>
                <a:ea typeface="Open Sans"/>
                <a:cs typeface="Open Sans"/>
                <a:sym typeface="Open Sans"/>
              </a:rPr>
              <a:t>reducing overfitting while still learning complex patterns. The moderate depth and controlled subsampling ratios helped stabilize training and improve generalization.</a:t>
            </a:r>
            <a:endParaRPr b="0" i="0" sz="160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6"/>
          <p:cNvSpPr/>
          <p:nvPr/>
        </p:nvSpPr>
        <p:spPr>
          <a:xfrm>
            <a:off x="801400" y="589600"/>
            <a:ext cx="8877300" cy="8565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4B6981"/>
              </a:buClr>
              <a:buSzPts val="3750"/>
              <a:buFont typeface="Crimson Pro"/>
              <a:buNone/>
            </a:pPr>
            <a:r>
              <a:rPr b="1" i="0" lang="en-US" sz="4050" u="none" cap="none" strike="noStrike">
                <a:solidFill>
                  <a:srgbClr val="4B6981"/>
                </a:solidFill>
                <a:latin typeface="Crimson Pro"/>
                <a:ea typeface="Crimson Pro"/>
                <a:cs typeface="Crimson Pro"/>
                <a:sym typeface="Crimson Pro"/>
              </a:rPr>
              <a:t>Model Performance &amp; Evaluation</a:t>
            </a:r>
            <a:endParaRPr b="0" i="0" sz="4050" u="none" cap="none" strike="noStrike"/>
          </a:p>
        </p:txBody>
      </p:sp>
      <p:sp>
        <p:nvSpPr>
          <p:cNvPr id="417" name="Google Shape;417;p66"/>
          <p:cNvSpPr/>
          <p:nvPr/>
        </p:nvSpPr>
        <p:spPr>
          <a:xfrm>
            <a:off x="793790" y="1674086"/>
            <a:ext cx="130428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After hyperparameter selection, the final model was evaluated across training, validation, and test sets.</a:t>
            </a:r>
            <a:endParaRPr b="0" i="0" sz="1500" u="none" cap="none" strike="noStrike"/>
          </a:p>
        </p:txBody>
      </p:sp>
      <p:sp>
        <p:nvSpPr>
          <p:cNvPr id="418" name="Google Shape;418;p66"/>
          <p:cNvSpPr/>
          <p:nvPr/>
        </p:nvSpPr>
        <p:spPr>
          <a:xfrm>
            <a:off x="793790" y="2496503"/>
            <a:ext cx="13042821" cy="2234565"/>
          </a:xfrm>
          <a:prstGeom prst="roundRect">
            <a:avLst>
              <a:gd fmla="val 3624"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6"/>
          <p:cNvSpPr/>
          <p:nvPr/>
        </p:nvSpPr>
        <p:spPr>
          <a:xfrm>
            <a:off x="801410" y="2504123"/>
            <a:ext cx="13027581" cy="55483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6"/>
          <p:cNvSpPr/>
          <p:nvPr/>
        </p:nvSpPr>
        <p:spPr>
          <a:xfrm>
            <a:off x="994410" y="2627352"/>
            <a:ext cx="3518892"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Performance Metric</a:t>
            </a:r>
            <a:endParaRPr b="0" i="0" sz="1500" u="none" cap="none" strike="noStrike"/>
          </a:p>
        </p:txBody>
      </p:sp>
      <p:sp>
        <p:nvSpPr>
          <p:cNvPr id="421" name="Google Shape;421;p66"/>
          <p:cNvSpPr/>
          <p:nvPr/>
        </p:nvSpPr>
        <p:spPr>
          <a:xfrm>
            <a:off x="4906447" y="2627352"/>
            <a:ext cx="2212300"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Accuracy</a:t>
            </a:r>
            <a:endParaRPr b="0" i="0" sz="1500" u="none" cap="none" strike="noStrike"/>
          </a:p>
        </p:txBody>
      </p:sp>
      <p:sp>
        <p:nvSpPr>
          <p:cNvPr id="422" name="Google Shape;422;p66"/>
          <p:cNvSpPr/>
          <p:nvPr/>
        </p:nvSpPr>
        <p:spPr>
          <a:xfrm>
            <a:off x="7511891" y="2627352"/>
            <a:ext cx="286369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Weighted F1</a:t>
            </a:r>
            <a:endParaRPr b="0" i="0" sz="1500" u="none" cap="none" strike="noStrike"/>
          </a:p>
        </p:txBody>
      </p:sp>
      <p:sp>
        <p:nvSpPr>
          <p:cNvPr id="423" name="Google Shape;423;p66"/>
          <p:cNvSpPr/>
          <p:nvPr/>
        </p:nvSpPr>
        <p:spPr>
          <a:xfrm>
            <a:off x="10768727" y="2627352"/>
            <a:ext cx="286750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ROC-AUC</a:t>
            </a:r>
            <a:endParaRPr b="0" i="0" sz="1500" u="none" cap="none" strike="noStrike"/>
          </a:p>
        </p:txBody>
      </p:sp>
      <p:sp>
        <p:nvSpPr>
          <p:cNvPr id="424" name="Google Shape;424;p66"/>
          <p:cNvSpPr/>
          <p:nvPr/>
        </p:nvSpPr>
        <p:spPr>
          <a:xfrm>
            <a:off x="801410" y="3058954"/>
            <a:ext cx="13027581" cy="55483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6"/>
          <p:cNvSpPr/>
          <p:nvPr/>
        </p:nvSpPr>
        <p:spPr>
          <a:xfrm>
            <a:off x="994410" y="3182183"/>
            <a:ext cx="3518892"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Training Performance</a:t>
            </a:r>
            <a:endParaRPr b="0" i="0" sz="1500" u="none" cap="none" strike="noStrike"/>
          </a:p>
        </p:txBody>
      </p:sp>
      <p:sp>
        <p:nvSpPr>
          <p:cNvPr id="426" name="Google Shape;426;p66"/>
          <p:cNvSpPr/>
          <p:nvPr/>
        </p:nvSpPr>
        <p:spPr>
          <a:xfrm>
            <a:off x="4906447" y="3182183"/>
            <a:ext cx="2212300"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0.9900</a:t>
            </a:r>
            <a:endParaRPr b="0" i="0" sz="1500" u="none" cap="none" strike="noStrike"/>
          </a:p>
        </p:txBody>
      </p:sp>
      <p:sp>
        <p:nvSpPr>
          <p:cNvPr id="427" name="Google Shape;427;p66"/>
          <p:cNvSpPr/>
          <p:nvPr/>
        </p:nvSpPr>
        <p:spPr>
          <a:xfrm>
            <a:off x="7511891" y="3182183"/>
            <a:ext cx="286369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0.9900</a:t>
            </a:r>
            <a:endParaRPr b="0" i="0" sz="1500" u="none" cap="none" strike="noStrike"/>
          </a:p>
        </p:txBody>
      </p:sp>
      <p:sp>
        <p:nvSpPr>
          <p:cNvPr id="428" name="Google Shape;428;p66"/>
          <p:cNvSpPr/>
          <p:nvPr/>
        </p:nvSpPr>
        <p:spPr>
          <a:xfrm>
            <a:off x="10768727" y="3182183"/>
            <a:ext cx="286750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0.9997</a:t>
            </a:r>
            <a:endParaRPr b="0" i="0" sz="1500" u="none" cap="none" strike="noStrike"/>
          </a:p>
        </p:txBody>
      </p:sp>
      <p:sp>
        <p:nvSpPr>
          <p:cNvPr id="429" name="Google Shape;429;p66"/>
          <p:cNvSpPr/>
          <p:nvPr/>
        </p:nvSpPr>
        <p:spPr>
          <a:xfrm>
            <a:off x="801410" y="3613785"/>
            <a:ext cx="13027581" cy="55483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6"/>
          <p:cNvSpPr/>
          <p:nvPr/>
        </p:nvSpPr>
        <p:spPr>
          <a:xfrm>
            <a:off x="994410" y="3737015"/>
            <a:ext cx="3518892"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Validation Results</a:t>
            </a:r>
            <a:endParaRPr b="0" i="0" sz="1500" u="none" cap="none" strike="noStrike"/>
          </a:p>
        </p:txBody>
      </p:sp>
      <p:sp>
        <p:nvSpPr>
          <p:cNvPr id="431" name="Google Shape;431;p66"/>
          <p:cNvSpPr/>
          <p:nvPr/>
        </p:nvSpPr>
        <p:spPr>
          <a:xfrm>
            <a:off x="4906447" y="3737015"/>
            <a:ext cx="2212300"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0.7592</a:t>
            </a:r>
            <a:endParaRPr b="0" i="0" sz="1500" u="none" cap="none" strike="noStrike"/>
          </a:p>
        </p:txBody>
      </p:sp>
      <p:sp>
        <p:nvSpPr>
          <p:cNvPr id="432" name="Google Shape;432;p66"/>
          <p:cNvSpPr/>
          <p:nvPr/>
        </p:nvSpPr>
        <p:spPr>
          <a:xfrm>
            <a:off x="7511891" y="3737015"/>
            <a:ext cx="286369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0.7592</a:t>
            </a:r>
            <a:endParaRPr b="0" i="0" sz="1500" u="none" cap="none" strike="noStrike"/>
          </a:p>
        </p:txBody>
      </p:sp>
      <p:sp>
        <p:nvSpPr>
          <p:cNvPr id="433" name="Google Shape;433;p66"/>
          <p:cNvSpPr/>
          <p:nvPr/>
        </p:nvSpPr>
        <p:spPr>
          <a:xfrm>
            <a:off x="10768727" y="3737015"/>
            <a:ext cx="286750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0.8858</a:t>
            </a:r>
            <a:endParaRPr b="0" i="0" sz="1500" u="none" cap="none" strike="noStrike"/>
          </a:p>
        </p:txBody>
      </p:sp>
      <p:sp>
        <p:nvSpPr>
          <p:cNvPr id="434" name="Google Shape;434;p66"/>
          <p:cNvSpPr/>
          <p:nvPr/>
        </p:nvSpPr>
        <p:spPr>
          <a:xfrm>
            <a:off x="801410" y="4168616"/>
            <a:ext cx="13027581" cy="55483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6"/>
          <p:cNvSpPr/>
          <p:nvPr/>
        </p:nvSpPr>
        <p:spPr>
          <a:xfrm>
            <a:off x="994410" y="4291846"/>
            <a:ext cx="3518892"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Test Set Performance</a:t>
            </a:r>
            <a:endParaRPr b="0" i="0" sz="1500" u="none" cap="none" strike="noStrike"/>
          </a:p>
        </p:txBody>
      </p:sp>
      <p:sp>
        <p:nvSpPr>
          <p:cNvPr id="436" name="Google Shape;436;p66"/>
          <p:cNvSpPr/>
          <p:nvPr/>
        </p:nvSpPr>
        <p:spPr>
          <a:xfrm>
            <a:off x="4906447" y="4291846"/>
            <a:ext cx="2212300"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0.7433</a:t>
            </a:r>
            <a:endParaRPr b="0" i="0" sz="1500" u="none" cap="none" strike="noStrike"/>
          </a:p>
        </p:txBody>
      </p:sp>
      <p:sp>
        <p:nvSpPr>
          <p:cNvPr id="437" name="Google Shape;437;p66"/>
          <p:cNvSpPr/>
          <p:nvPr/>
        </p:nvSpPr>
        <p:spPr>
          <a:xfrm>
            <a:off x="7511891" y="4291846"/>
            <a:ext cx="286369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0.7430</a:t>
            </a:r>
            <a:endParaRPr b="0" i="0" sz="1500" u="none" cap="none" strike="noStrike"/>
          </a:p>
        </p:txBody>
      </p:sp>
      <p:sp>
        <p:nvSpPr>
          <p:cNvPr id="438" name="Google Shape;438;p66"/>
          <p:cNvSpPr/>
          <p:nvPr/>
        </p:nvSpPr>
        <p:spPr>
          <a:xfrm>
            <a:off x="10768727" y="4291846"/>
            <a:ext cx="286750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0.8754</a:t>
            </a:r>
            <a:endParaRPr b="0" i="0" sz="1500" u="none" cap="none" strike="noStrike"/>
          </a:p>
        </p:txBody>
      </p:sp>
      <p:sp>
        <p:nvSpPr>
          <p:cNvPr id="439" name="Google Shape;439;p66"/>
          <p:cNvSpPr/>
          <p:nvPr/>
        </p:nvSpPr>
        <p:spPr>
          <a:xfrm>
            <a:off x="793790" y="4947880"/>
            <a:ext cx="13042821"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lang="en-US" sz="1500">
                <a:solidFill>
                  <a:srgbClr val="6F655D"/>
                </a:solidFill>
                <a:latin typeface="Open Sans"/>
                <a:ea typeface="Open Sans"/>
                <a:cs typeface="Open Sans"/>
                <a:sym typeface="Open Sans"/>
              </a:rPr>
              <a:t>Good </a:t>
            </a:r>
            <a:r>
              <a:rPr b="0" i="0" lang="en-US" sz="1500" u="none" cap="none" strike="noStrike">
                <a:solidFill>
                  <a:srgbClr val="6F655D"/>
                </a:solidFill>
                <a:latin typeface="Open Sans"/>
                <a:ea typeface="Open Sans"/>
                <a:cs typeface="Open Sans"/>
                <a:sym typeface="Open Sans"/>
              </a:rPr>
              <a:t>performance across all metrics, with strong recall, and F1 scores above 0.74. The model generalizes reasonably well, with an expected reduction from training performance. Consistent performance with validation, indicating good generalization </a:t>
            </a:r>
            <a:endParaRPr b="0" i="0" sz="1500" u="none" cap="none" strike="noStrike"/>
          </a:p>
        </p:txBody>
      </p:sp>
      <p:sp>
        <p:nvSpPr>
          <p:cNvPr id="440" name="Google Shape;440;p66"/>
          <p:cNvSpPr/>
          <p:nvPr/>
        </p:nvSpPr>
        <p:spPr>
          <a:xfrm>
            <a:off x="793790" y="5781437"/>
            <a:ext cx="13042821" cy="1464826"/>
          </a:xfrm>
          <a:prstGeom prst="roundRect">
            <a:avLst>
              <a:gd fmla="val 7491" name="adj"/>
            </a:avLst>
          </a:prstGeom>
          <a:solidFill>
            <a:srgbClr val="FFFCFA"/>
          </a:solidFill>
          <a:ln cap="flat" cmpd="sng" w="22850">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6"/>
          <p:cNvSpPr/>
          <p:nvPr/>
        </p:nvSpPr>
        <p:spPr>
          <a:xfrm>
            <a:off x="770930" y="5781437"/>
            <a:ext cx="91440" cy="1464826"/>
          </a:xfrm>
          <a:prstGeom prst="roundRect">
            <a:avLst>
              <a:gd fmla="val 88558" name="adj"/>
            </a:avLst>
          </a:prstGeom>
          <a:solidFill>
            <a:srgbClr val="835E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6"/>
          <p:cNvSpPr/>
          <p:nvPr/>
        </p:nvSpPr>
        <p:spPr>
          <a:xfrm>
            <a:off x="1077992" y="5997059"/>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6F655D"/>
              </a:buClr>
              <a:buSzPts val="1850"/>
              <a:buFont typeface="Crimson Pro"/>
              <a:buNone/>
            </a:pPr>
            <a:r>
              <a:rPr b="1" i="0" lang="en-US" sz="1850" u="none" cap="none" strike="noStrike">
                <a:solidFill>
                  <a:srgbClr val="6F655D"/>
                </a:solidFill>
                <a:latin typeface="Crimson Pro"/>
                <a:ea typeface="Crimson Pro"/>
                <a:cs typeface="Crimson Pro"/>
                <a:sym typeface="Crimson Pro"/>
              </a:rPr>
              <a:t>ROC Curve Analysis</a:t>
            </a:r>
            <a:endParaRPr b="0" i="0" sz="1850" u="none" cap="none" strike="noStrike"/>
          </a:p>
        </p:txBody>
      </p:sp>
      <p:sp>
        <p:nvSpPr>
          <p:cNvPr id="443" name="Google Shape;443;p66"/>
          <p:cNvSpPr/>
          <p:nvPr/>
        </p:nvSpPr>
        <p:spPr>
          <a:xfrm>
            <a:off x="1077992" y="6413897"/>
            <a:ext cx="12542996"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500"/>
              <a:buFont typeface="Open Sans"/>
              <a:buNone/>
            </a:pPr>
            <a:r>
              <a:rPr b="0" i="0" lang="en-US" sz="1500" u="none" cap="none" strike="noStrike">
                <a:solidFill>
                  <a:srgbClr val="6F655D"/>
                </a:solidFill>
                <a:latin typeface="Open Sans"/>
                <a:ea typeface="Open Sans"/>
                <a:cs typeface="Open Sans"/>
                <a:sym typeface="Open Sans"/>
              </a:rPr>
              <a:t>The ROC curves provide detailed insights into model performance across all three datasets. These curves demonstrate</a:t>
            </a:r>
            <a:r>
              <a:rPr lang="en-US" sz="1500">
                <a:solidFill>
                  <a:srgbClr val="6F655D"/>
                </a:solidFill>
                <a:latin typeface="Open Sans"/>
                <a:ea typeface="Open Sans"/>
                <a:cs typeface="Open Sans"/>
                <a:sym typeface="Open Sans"/>
              </a:rPr>
              <a:t> excellent </a:t>
            </a:r>
            <a:r>
              <a:rPr b="0" i="0" lang="en-US" sz="1500" u="none" cap="none" strike="noStrike">
                <a:solidFill>
                  <a:srgbClr val="6F655D"/>
                </a:solidFill>
                <a:latin typeface="Open Sans"/>
                <a:ea typeface="Open Sans"/>
                <a:cs typeface="Open Sans"/>
                <a:sym typeface="Open Sans"/>
              </a:rPr>
              <a:t>discrimination ability on training data and </a:t>
            </a:r>
            <a:r>
              <a:rPr lang="en-US" sz="1500">
                <a:solidFill>
                  <a:srgbClr val="6F655D"/>
                </a:solidFill>
                <a:latin typeface="Open Sans"/>
                <a:ea typeface="Open Sans"/>
                <a:cs typeface="Open Sans"/>
                <a:sym typeface="Open Sans"/>
              </a:rPr>
              <a:t>good </a:t>
            </a:r>
            <a:r>
              <a:rPr b="0" i="0" lang="en-US" sz="1500" u="none" cap="none" strike="noStrike">
                <a:solidFill>
                  <a:srgbClr val="6F655D"/>
                </a:solidFill>
                <a:latin typeface="Open Sans"/>
                <a:ea typeface="Open Sans"/>
                <a:cs typeface="Open Sans"/>
                <a:sym typeface="Open Sans"/>
              </a:rPr>
              <a:t>generalization performance on the validation and test sets.</a:t>
            </a:r>
            <a:endParaRPr b="0" i="0" sz="15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7"/>
          <p:cNvSpPr/>
          <p:nvPr/>
        </p:nvSpPr>
        <p:spPr>
          <a:xfrm>
            <a:off x="775230" y="463473"/>
            <a:ext cx="8284200" cy="460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B6981"/>
              </a:buClr>
              <a:buSzPts val="2800"/>
              <a:buFont typeface="Crimson Pro"/>
              <a:buNone/>
            </a:pPr>
            <a:r>
              <a:rPr b="1" i="0" lang="en-US" sz="3800" u="none" cap="none" strike="noStrike">
                <a:solidFill>
                  <a:srgbClr val="4B6981"/>
                </a:solidFill>
                <a:latin typeface="Crimson Pro"/>
                <a:ea typeface="Crimson Pro"/>
                <a:cs typeface="Crimson Pro"/>
                <a:sym typeface="Crimson Pro"/>
              </a:rPr>
              <a:t>Model Diagnostics &amp; Final Export</a:t>
            </a:r>
            <a:endParaRPr b="0" i="0" sz="3800" u="none" cap="none" strike="noStrike"/>
          </a:p>
        </p:txBody>
      </p:sp>
      <p:sp>
        <p:nvSpPr>
          <p:cNvPr id="450" name="Google Shape;450;p67"/>
          <p:cNvSpPr/>
          <p:nvPr/>
        </p:nvSpPr>
        <p:spPr>
          <a:xfrm>
            <a:off x="775216" y="1461254"/>
            <a:ext cx="13079968"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F655D"/>
              </a:buClr>
              <a:buSzPts val="1100"/>
              <a:buFont typeface="Open Sans"/>
              <a:buNone/>
            </a:pPr>
            <a:r>
              <a:rPr b="0" i="0" lang="en-US" u="none" cap="none" strike="noStrike">
                <a:solidFill>
                  <a:srgbClr val="6F655D"/>
                </a:solidFill>
                <a:latin typeface="Open Sans"/>
                <a:ea typeface="Open Sans"/>
                <a:cs typeface="Open Sans"/>
                <a:sym typeface="Open Sans"/>
              </a:rPr>
              <a:t>Prediction behavior was thoroughly inspected using confusion matrices, classification reports, and multi-class ROC curves (One-vs-Rest), confirming strong precision, recall, and balanced performance across all classes.</a:t>
            </a:r>
            <a:endParaRPr b="0" i="0" u="none" cap="none" strike="noStrike"/>
          </a:p>
        </p:txBody>
      </p:sp>
      <p:sp>
        <p:nvSpPr>
          <p:cNvPr id="451" name="Google Shape;451;p67"/>
          <p:cNvSpPr/>
          <p:nvPr/>
        </p:nvSpPr>
        <p:spPr>
          <a:xfrm>
            <a:off x="775233" y="2379151"/>
            <a:ext cx="4946400" cy="270000"/>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4B6981"/>
              </a:buClr>
              <a:buSzPts val="1700"/>
              <a:buFont typeface="Crimson Pro"/>
              <a:buNone/>
            </a:pPr>
            <a:r>
              <a:rPr b="1" i="0" lang="en-US" sz="1800" u="none" cap="none" strike="noStrike">
                <a:solidFill>
                  <a:srgbClr val="4B6981"/>
                </a:solidFill>
                <a:latin typeface="Crimson Pro"/>
                <a:ea typeface="Crimson Pro"/>
                <a:cs typeface="Crimson Pro"/>
                <a:sym typeface="Crimson Pro"/>
              </a:rPr>
              <a:t>Feature Importance Analysis</a:t>
            </a:r>
            <a:endParaRPr b="0" i="0" sz="1800" u="none" cap="none" strike="noStrike"/>
          </a:p>
        </p:txBody>
      </p:sp>
      <p:sp>
        <p:nvSpPr>
          <p:cNvPr id="452" name="Google Shape;452;p67"/>
          <p:cNvSpPr/>
          <p:nvPr/>
        </p:nvSpPr>
        <p:spPr>
          <a:xfrm>
            <a:off x="775216" y="2864924"/>
            <a:ext cx="130800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F655D"/>
              </a:buClr>
              <a:buSzPts val="1100"/>
              <a:buFont typeface="Open Sans"/>
              <a:buNone/>
            </a:pPr>
            <a:r>
              <a:rPr b="0" i="0" lang="en-US" u="none" cap="none" strike="noStrike">
                <a:solidFill>
                  <a:srgbClr val="6F655D"/>
                </a:solidFill>
                <a:latin typeface="Open Sans"/>
                <a:ea typeface="Open Sans"/>
                <a:cs typeface="Open Sans"/>
                <a:sym typeface="Open Sans"/>
              </a:rPr>
              <a:t>We computed feature importance to understand which features contributed significantly to model decisions. The top-ranking features showed clear patterns in resume-job description matching.</a:t>
            </a:r>
            <a:endParaRPr b="0" i="0" u="none" cap="none" strike="noStrike"/>
          </a:p>
        </p:txBody>
      </p:sp>
      <p:sp>
        <p:nvSpPr>
          <p:cNvPr id="453" name="Google Shape;453;p67"/>
          <p:cNvSpPr/>
          <p:nvPr/>
        </p:nvSpPr>
        <p:spPr>
          <a:xfrm>
            <a:off x="775216" y="3849185"/>
            <a:ext cx="5814600" cy="180000"/>
          </a:xfrm>
          <a:prstGeom prst="roundRect">
            <a:avLst>
              <a:gd fmla="val 33612"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7"/>
          <p:cNvSpPr/>
          <p:nvPr/>
        </p:nvSpPr>
        <p:spPr>
          <a:xfrm>
            <a:off x="775216" y="3849185"/>
            <a:ext cx="1971600" cy="180000"/>
          </a:xfrm>
          <a:prstGeom prst="roundRect">
            <a:avLst>
              <a:gd fmla="val 33612" name="adj"/>
            </a:avLst>
          </a:prstGeom>
          <a:solidFill>
            <a:srgbClr val="835E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7"/>
          <p:cNvSpPr/>
          <p:nvPr/>
        </p:nvSpPr>
        <p:spPr>
          <a:xfrm>
            <a:off x="6697742" y="3849185"/>
            <a:ext cx="527400" cy="18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43728"/>
              </a:buClr>
              <a:buSzPts val="1400"/>
              <a:buFont typeface="Crimson Pro"/>
              <a:buNone/>
            </a:pPr>
            <a:r>
              <a:rPr b="1" i="0" lang="en-US" sz="1400" u="none" cap="none" strike="noStrike">
                <a:solidFill>
                  <a:srgbClr val="443728"/>
                </a:solidFill>
                <a:latin typeface="Crimson Pro"/>
                <a:ea typeface="Crimson Pro"/>
                <a:cs typeface="Crimson Pro"/>
                <a:sym typeface="Crimson Pro"/>
              </a:rPr>
              <a:t>33.91%</a:t>
            </a:r>
            <a:endParaRPr b="0" i="0" sz="1400" u="none" cap="none" strike="noStrike"/>
          </a:p>
        </p:txBody>
      </p:sp>
      <p:sp>
        <p:nvSpPr>
          <p:cNvPr id="456" name="Google Shape;456;p67"/>
          <p:cNvSpPr/>
          <p:nvPr/>
        </p:nvSpPr>
        <p:spPr>
          <a:xfrm>
            <a:off x="775216" y="4208873"/>
            <a:ext cx="1799700" cy="225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6F655D"/>
              </a:buClr>
              <a:buSzPts val="1400"/>
              <a:buFont typeface="Crimson Pro"/>
              <a:buNone/>
            </a:pPr>
            <a:r>
              <a:rPr b="1" i="0" lang="en-US" sz="1800" u="none" cap="none" strike="noStrike">
                <a:solidFill>
                  <a:srgbClr val="6F655D"/>
                </a:solidFill>
                <a:latin typeface="Crimson Pro"/>
                <a:ea typeface="Crimson Pro"/>
                <a:cs typeface="Crimson Pro"/>
                <a:sym typeface="Crimson Pro"/>
              </a:rPr>
              <a:t>Feature f8340</a:t>
            </a:r>
            <a:endParaRPr b="0" i="0" sz="1800" u="none" cap="none" strike="noStrike"/>
          </a:p>
        </p:txBody>
      </p:sp>
      <p:sp>
        <p:nvSpPr>
          <p:cNvPr id="457" name="Google Shape;457;p67"/>
          <p:cNvSpPr/>
          <p:nvPr/>
        </p:nvSpPr>
        <p:spPr>
          <a:xfrm>
            <a:off x="775216" y="4520221"/>
            <a:ext cx="64500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F655D"/>
              </a:buClr>
              <a:buSzPts val="1100"/>
              <a:buFont typeface="Open Sans"/>
              <a:buNone/>
            </a:pPr>
            <a:r>
              <a:rPr b="0" i="0" lang="en-US" u="none" cap="none" strike="noStrike">
                <a:solidFill>
                  <a:srgbClr val="6F655D"/>
                </a:solidFill>
                <a:latin typeface="Open Sans"/>
                <a:ea typeface="Open Sans"/>
                <a:cs typeface="Open Sans"/>
                <a:sym typeface="Open Sans"/>
              </a:rPr>
              <a:t>Exact job title matching</a:t>
            </a:r>
            <a:endParaRPr b="0" i="0" u="none" cap="none" strike="noStrike"/>
          </a:p>
        </p:txBody>
      </p:sp>
      <p:sp>
        <p:nvSpPr>
          <p:cNvPr id="458" name="Google Shape;458;p67"/>
          <p:cNvSpPr/>
          <p:nvPr/>
        </p:nvSpPr>
        <p:spPr>
          <a:xfrm>
            <a:off x="7405092" y="3849185"/>
            <a:ext cx="5802600" cy="180000"/>
          </a:xfrm>
          <a:prstGeom prst="roundRect">
            <a:avLst>
              <a:gd fmla="val 33612"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7"/>
          <p:cNvSpPr/>
          <p:nvPr/>
        </p:nvSpPr>
        <p:spPr>
          <a:xfrm>
            <a:off x="7405092" y="3849185"/>
            <a:ext cx="1654200" cy="180000"/>
          </a:xfrm>
          <a:prstGeom prst="roundRect">
            <a:avLst>
              <a:gd fmla="val 33612" name="adj"/>
            </a:avLst>
          </a:prstGeom>
          <a:solidFill>
            <a:srgbClr val="835E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7"/>
          <p:cNvSpPr/>
          <p:nvPr/>
        </p:nvSpPr>
        <p:spPr>
          <a:xfrm>
            <a:off x="13315474" y="3849185"/>
            <a:ext cx="539700" cy="18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43728"/>
              </a:buClr>
              <a:buSzPts val="1400"/>
              <a:buFont typeface="Crimson Pro"/>
              <a:buNone/>
            </a:pPr>
            <a:r>
              <a:rPr b="1" i="0" lang="en-US" sz="1400" u="none" cap="none" strike="noStrike">
                <a:solidFill>
                  <a:srgbClr val="443728"/>
                </a:solidFill>
                <a:latin typeface="Crimson Pro"/>
                <a:ea typeface="Crimson Pro"/>
                <a:cs typeface="Crimson Pro"/>
                <a:sym typeface="Crimson Pro"/>
              </a:rPr>
              <a:t>28.51%</a:t>
            </a:r>
            <a:endParaRPr b="0" i="0" sz="1400" u="none" cap="none" strike="noStrike"/>
          </a:p>
        </p:txBody>
      </p:sp>
      <p:sp>
        <p:nvSpPr>
          <p:cNvPr id="461" name="Google Shape;461;p67"/>
          <p:cNvSpPr/>
          <p:nvPr/>
        </p:nvSpPr>
        <p:spPr>
          <a:xfrm>
            <a:off x="7405092" y="4208873"/>
            <a:ext cx="1799700" cy="225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6F655D"/>
              </a:buClr>
              <a:buSzPts val="1400"/>
              <a:buFont typeface="Crimson Pro"/>
              <a:buNone/>
            </a:pPr>
            <a:r>
              <a:rPr b="1" i="0" lang="en-US" sz="1400" u="none" cap="none" strike="noStrike">
                <a:solidFill>
                  <a:srgbClr val="6F655D"/>
                </a:solidFill>
                <a:latin typeface="Crimson Pro"/>
                <a:ea typeface="Crimson Pro"/>
                <a:cs typeface="Crimson Pro"/>
                <a:sym typeface="Crimson Pro"/>
              </a:rPr>
              <a:t>Feature f7233</a:t>
            </a:r>
            <a:endParaRPr b="0" i="0" sz="1800" u="none" cap="none" strike="noStrike"/>
          </a:p>
        </p:txBody>
      </p:sp>
      <p:sp>
        <p:nvSpPr>
          <p:cNvPr id="462" name="Google Shape;462;p67"/>
          <p:cNvSpPr/>
          <p:nvPr/>
        </p:nvSpPr>
        <p:spPr>
          <a:xfrm>
            <a:off x="7405092" y="4520221"/>
            <a:ext cx="64500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F655D"/>
              </a:buClr>
              <a:buSzPts val="1100"/>
              <a:buFont typeface="Open Sans"/>
              <a:buNone/>
            </a:pPr>
            <a:r>
              <a:rPr b="0" i="0" lang="en-US" u="none" cap="none" strike="noStrike">
                <a:solidFill>
                  <a:srgbClr val="6F655D"/>
                </a:solidFill>
                <a:latin typeface="Open Sans"/>
                <a:ea typeface="Open Sans"/>
                <a:cs typeface="Open Sans"/>
                <a:sym typeface="Open Sans"/>
              </a:rPr>
              <a:t>Significant contribution to decisions</a:t>
            </a:r>
            <a:endParaRPr b="0" i="0" u="none" cap="none" strike="noStrike"/>
          </a:p>
        </p:txBody>
      </p:sp>
      <p:sp>
        <p:nvSpPr>
          <p:cNvPr id="463" name="Google Shape;463;p67"/>
          <p:cNvSpPr/>
          <p:nvPr/>
        </p:nvSpPr>
        <p:spPr>
          <a:xfrm>
            <a:off x="775216" y="5110295"/>
            <a:ext cx="5775300" cy="180000"/>
          </a:xfrm>
          <a:prstGeom prst="roundRect">
            <a:avLst>
              <a:gd fmla="val 33612"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7"/>
          <p:cNvSpPr/>
          <p:nvPr/>
        </p:nvSpPr>
        <p:spPr>
          <a:xfrm>
            <a:off x="775216" y="5110295"/>
            <a:ext cx="1426500" cy="180000"/>
          </a:xfrm>
          <a:prstGeom prst="roundRect">
            <a:avLst>
              <a:gd fmla="val 33612" name="adj"/>
            </a:avLst>
          </a:prstGeom>
          <a:solidFill>
            <a:srgbClr val="835E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7"/>
          <p:cNvSpPr/>
          <p:nvPr/>
        </p:nvSpPr>
        <p:spPr>
          <a:xfrm>
            <a:off x="6658332" y="5110295"/>
            <a:ext cx="567000" cy="18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43728"/>
              </a:buClr>
              <a:buSzPts val="1400"/>
              <a:buFont typeface="Crimson Pro"/>
              <a:buNone/>
            </a:pPr>
            <a:r>
              <a:rPr b="1" i="0" lang="en-US" sz="1400" u="none" cap="none" strike="noStrike">
                <a:solidFill>
                  <a:srgbClr val="443728"/>
                </a:solidFill>
                <a:latin typeface="Crimson Pro"/>
                <a:ea typeface="Crimson Pro"/>
                <a:cs typeface="Crimson Pro"/>
                <a:sym typeface="Crimson Pro"/>
              </a:rPr>
              <a:t>24.70%</a:t>
            </a:r>
            <a:endParaRPr b="0" i="0" sz="1400" u="none" cap="none" strike="noStrike"/>
          </a:p>
        </p:txBody>
      </p:sp>
      <p:sp>
        <p:nvSpPr>
          <p:cNvPr id="466" name="Google Shape;466;p67"/>
          <p:cNvSpPr/>
          <p:nvPr/>
        </p:nvSpPr>
        <p:spPr>
          <a:xfrm>
            <a:off x="775216" y="5618599"/>
            <a:ext cx="1799700" cy="225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6F655D"/>
              </a:buClr>
              <a:buSzPts val="1400"/>
              <a:buFont typeface="Crimson Pro"/>
              <a:buNone/>
            </a:pPr>
            <a:r>
              <a:rPr b="1" i="0" lang="en-US" sz="1800" u="none" cap="none" strike="noStrike">
                <a:solidFill>
                  <a:srgbClr val="6F655D"/>
                </a:solidFill>
                <a:latin typeface="Crimson Pro"/>
                <a:ea typeface="Crimson Pro"/>
                <a:cs typeface="Crimson Pro"/>
                <a:sym typeface="Crimson Pro"/>
              </a:rPr>
              <a:t>Feature f20075</a:t>
            </a:r>
            <a:endParaRPr b="0" i="0" sz="1800" u="none" cap="none" strike="noStrike"/>
          </a:p>
        </p:txBody>
      </p:sp>
      <p:sp>
        <p:nvSpPr>
          <p:cNvPr id="467" name="Google Shape;467;p67"/>
          <p:cNvSpPr/>
          <p:nvPr/>
        </p:nvSpPr>
        <p:spPr>
          <a:xfrm>
            <a:off x="775216" y="5929947"/>
            <a:ext cx="64500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F655D"/>
              </a:buClr>
              <a:buSzPts val="1100"/>
              <a:buFont typeface="Open Sans"/>
              <a:buNone/>
            </a:pPr>
            <a:r>
              <a:rPr b="0" i="0" lang="en-US" u="none" cap="none" strike="noStrike">
                <a:solidFill>
                  <a:srgbClr val="6F655D"/>
                </a:solidFill>
                <a:latin typeface="Open Sans"/>
                <a:ea typeface="Open Sans"/>
                <a:cs typeface="Open Sans"/>
                <a:sym typeface="Open Sans"/>
              </a:rPr>
              <a:t>Strong driver in keyword ranking</a:t>
            </a:r>
            <a:endParaRPr b="0" i="0" u="none" cap="none" strike="noStrike"/>
          </a:p>
        </p:txBody>
      </p:sp>
      <p:sp>
        <p:nvSpPr>
          <p:cNvPr id="468" name="Google Shape;468;p67"/>
          <p:cNvSpPr/>
          <p:nvPr/>
        </p:nvSpPr>
        <p:spPr>
          <a:xfrm>
            <a:off x="7405092" y="5110295"/>
            <a:ext cx="5826300" cy="180000"/>
          </a:xfrm>
          <a:prstGeom prst="roundRect">
            <a:avLst>
              <a:gd fmla="val 33612" name="adj"/>
            </a:avLst>
          </a:prstGeom>
          <a:solidFill>
            <a:srgbClr val="EBE2E0"/>
          </a:solidFill>
          <a:ln cap="flat" cmpd="sng" w="9525">
            <a:solidFill>
              <a:srgbClr val="D1C8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7"/>
          <p:cNvSpPr/>
          <p:nvPr/>
        </p:nvSpPr>
        <p:spPr>
          <a:xfrm>
            <a:off x="7405092" y="5110295"/>
            <a:ext cx="758100" cy="180000"/>
          </a:xfrm>
          <a:prstGeom prst="roundRect">
            <a:avLst>
              <a:gd fmla="val 33612" name="adj"/>
            </a:avLst>
          </a:prstGeom>
          <a:solidFill>
            <a:srgbClr val="835E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7"/>
          <p:cNvSpPr/>
          <p:nvPr/>
        </p:nvSpPr>
        <p:spPr>
          <a:xfrm>
            <a:off x="13339167" y="5110295"/>
            <a:ext cx="516000" cy="18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43728"/>
              </a:buClr>
              <a:buSzPts val="1400"/>
              <a:buFont typeface="Crimson Pro"/>
              <a:buNone/>
            </a:pPr>
            <a:r>
              <a:rPr b="1" i="0" lang="en-US" sz="1400" u="none" cap="none" strike="noStrike">
                <a:solidFill>
                  <a:srgbClr val="443728"/>
                </a:solidFill>
                <a:latin typeface="Crimson Pro"/>
                <a:ea typeface="Crimson Pro"/>
                <a:cs typeface="Crimson Pro"/>
                <a:sym typeface="Crimson Pro"/>
              </a:rPr>
              <a:t>13.01%</a:t>
            </a:r>
            <a:endParaRPr b="0" i="0" sz="1400" u="none" cap="none" strike="noStrike"/>
          </a:p>
        </p:txBody>
      </p:sp>
      <p:sp>
        <p:nvSpPr>
          <p:cNvPr id="471" name="Google Shape;471;p67"/>
          <p:cNvSpPr/>
          <p:nvPr/>
        </p:nvSpPr>
        <p:spPr>
          <a:xfrm>
            <a:off x="7405092" y="5618599"/>
            <a:ext cx="1799700" cy="225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6F655D"/>
              </a:buClr>
              <a:buSzPts val="1400"/>
              <a:buFont typeface="Crimson Pro"/>
              <a:buNone/>
            </a:pPr>
            <a:r>
              <a:rPr b="1" i="0" lang="en-US" sz="1800" u="none" cap="none" strike="noStrike">
                <a:solidFill>
                  <a:srgbClr val="6F655D"/>
                </a:solidFill>
                <a:latin typeface="Crimson Pro"/>
                <a:ea typeface="Crimson Pro"/>
                <a:cs typeface="Crimson Pro"/>
                <a:sym typeface="Crimson Pro"/>
              </a:rPr>
              <a:t>Feature f8419</a:t>
            </a:r>
            <a:endParaRPr b="0" i="0" sz="1800" u="none" cap="none" strike="noStrike"/>
          </a:p>
        </p:txBody>
      </p:sp>
      <p:sp>
        <p:nvSpPr>
          <p:cNvPr id="472" name="Google Shape;472;p67"/>
          <p:cNvSpPr/>
          <p:nvPr/>
        </p:nvSpPr>
        <p:spPr>
          <a:xfrm>
            <a:off x="7405092" y="5929947"/>
            <a:ext cx="64500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F655D"/>
              </a:buClr>
              <a:buSzPts val="1100"/>
              <a:buFont typeface="Open Sans"/>
              <a:buNone/>
            </a:pPr>
            <a:r>
              <a:rPr b="0" i="0" lang="en-US" u="none" cap="none" strike="noStrike">
                <a:solidFill>
                  <a:srgbClr val="6F655D"/>
                </a:solidFill>
                <a:latin typeface="Open Sans"/>
                <a:ea typeface="Open Sans"/>
                <a:cs typeface="Open Sans"/>
                <a:sym typeface="Open Sans"/>
              </a:rPr>
              <a:t>Important for pattern recognition</a:t>
            </a:r>
            <a:endParaRPr b="0" i="0" u="none" cap="none" strike="noStrike"/>
          </a:p>
        </p:txBody>
      </p:sp>
      <p:sp>
        <p:nvSpPr>
          <p:cNvPr id="473" name="Google Shape;473;p67"/>
          <p:cNvSpPr/>
          <p:nvPr/>
        </p:nvSpPr>
        <p:spPr>
          <a:xfrm>
            <a:off x="775216" y="6786563"/>
            <a:ext cx="130800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F655D"/>
              </a:buClr>
              <a:buSzPts val="1100"/>
              <a:buFont typeface="Open Sans"/>
              <a:buNone/>
            </a:pPr>
            <a:r>
              <a:rPr b="0" i="0" lang="en-US" sz="1600" u="none" cap="none" strike="noStrike">
                <a:solidFill>
                  <a:srgbClr val="6F655D"/>
                </a:solidFill>
                <a:latin typeface="Open Sans"/>
                <a:ea typeface="Open Sans"/>
                <a:cs typeface="Open Sans"/>
                <a:sym typeface="Open Sans"/>
              </a:rPr>
              <a:t>These features were highly interpretable, linking keywords, skills, and experience-related terms that drive the matching decisions.</a:t>
            </a:r>
            <a:endParaRPr b="0" i="0" sz="160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8"/>
          <p:cNvSpPr/>
          <p:nvPr/>
        </p:nvSpPr>
        <p:spPr>
          <a:xfrm>
            <a:off x="1248450" y="489250"/>
            <a:ext cx="8485800" cy="941100"/>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4B6981"/>
              </a:buClr>
              <a:buSzPts val="1700"/>
              <a:buFont typeface="Crimson Pro"/>
              <a:buNone/>
            </a:pPr>
            <a:r>
              <a:rPr b="1" i="0" lang="en-US" sz="4000" u="none" cap="none" strike="noStrike">
                <a:solidFill>
                  <a:srgbClr val="4B6981"/>
                </a:solidFill>
                <a:latin typeface="Crimson Pro"/>
                <a:ea typeface="Crimson Pro"/>
                <a:cs typeface="Crimson Pro"/>
                <a:sym typeface="Crimson Pro"/>
              </a:rPr>
              <a:t>Test Set ROC Analysis</a:t>
            </a:r>
            <a:endParaRPr b="0" i="0" sz="4000" u="none" cap="none" strike="noStrike"/>
          </a:p>
        </p:txBody>
      </p:sp>
      <p:sp>
        <p:nvSpPr>
          <p:cNvPr id="479" name="Google Shape;479;p68"/>
          <p:cNvSpPr/>
          <p:nvPr/>
        </p:nvSpPr>
        <p:spPr>
          <a:xfrm>
            <a:off x="1248450" y="1397025"/>
            <a:ext cx="11829600" cy="941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F655D"/>
              </a:buClr>
              <a:buSzPts val="1100"/>
              <a:buFont typeface="Open Sans"/>
              <a:buNone/>
            </a:pPr>
            <a:r>
              <a:rPr b="0" i="0" lang="en-US" sz="1600" u="none" cap="none" strike="noStrike">
                <a:solidFill>
                  <a:srgbClr val="6F655D"/>
                </a:solidFill>
                <a:latin typeface="Open Sans"/>
                <a:ea typeface="Open Sans"/>
                <a:cs typeface="Open Sans"/>
                <a:sym typeface="Open Sans"/>
              </a:rPr>
              <a:t>The final test set ROC analysis demonstrated strong discrimination ability on completely unseen data, validating our hyperparameter tuning approach.</a:t>
            </a:r>
            <a:endParaRPr b="0" i="0" sz="1600" u="none" cap="none" strike="noStrike"/>
          </a:p>
        </p:txBody>
      </p:sp>
      <p:sp>
        <p:nvSpPr>
          <p:cNvPr id="480" name="Google Shape;480;p68"/>
          <p:cNvSpPr/>
          <p:nvPr/>
        </p:nvSpPr>
        <p:spPr>
          <a:xfrm>
            <a:off x="775216" y="7275671"/>
            <a:ext cx="13080000" cy="2304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F655D"/>
              </a:buClr>
              <a:buSzPts val="1100"/>
              <a:buFont typeface="Open Sans"/>
              <a:buNone/>
            </a:pPr>
            <a:r>
              <a:t/>
            </a:r>
            <a:endParaRPr b="0" i="0" sz="1100" u="none" cap="none" strike="noStrike"/>
          </a:p>
        </p:txBody>
      </p:sp>
      <p:pic>
        <p:nvPicPr>
          <p:cNvPr id="481" name="Google Shape;481;p68"/>
          <p:cNvPicPr preferRelativeResize="0"/>
          <p:nvPr/>
        </p:nvPicPr>
        <p:blipFill>
          <a:blip r:embed="rId3">
            <a:alphaModFix/>
          </a:blip>
          <a:stretch>
            <a:fillRect/>
          </a:stretch>
        </p:blipFill>
        <p:spPr>
          <a:xfrm>
            <a:off x="7713175" y="2456025"/>
            <a:ext cx="5364839" cy="4667244"/>
          </a:xfrm>
          <a:prstGeom prst="rect">
            <a:avLst/>
          </a:prstGeom>
          <a:noFill/>
          <a:ln>
            <a:noFill/>
          </a:ln>
        </p:spPr>
      </p:pic>
      <p:pic>
        <p:nvPicPr>
          <p:cNvPr id="482" name="Google Shape;482;p68"/>
          <p:cNvPicPr preferRelativeResize="0"/>
          <p:nvPr/>
        </p:nvPicPr>
        <p:blipFill>
          <a:blip r:embed="rId4">
            <a:alphaModFix/>
          </a:blip>
          <a:stretch>
            <a:fillRect/>
          </a:stretch>
        </p:blipFill>
        <p:spPr>
          <a:xfrm>
            <a:off x="1248450" y="2456025"/>
            <a:ext cx="5539727" cy="46672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1"/>
          <p:cNvSpPr/>
          <p:nvPr/>
        </p:nvSpPr>
        <p:spPr>
          <a:xfrm>
            <a:off x="632445" y="525381"/>
            <a:ext cx="12761700" cy="534600"/>
          </a:xfrm>
          <a:prstGeom prst="rect">
            <a:avLst/>
          </a:prstGeom>
          <a:noFill/>
          <a:ln>
            <a:noFill/>
          </a:ln>
        </p:spPr>
        <p:txBody>
          <a:bodyPr anchorCtr="0" anchor="t" bIns="0" lIns="0" spcFirstLastPara="1" rIns="0" wrap="square" tIns="0">
            <a:noAutofit/>
          </a:bodyPr>
          <a:lstStyle/>
          <a:p>
            <a:pPr indent="0" lvl="0" marL="0" marR="0" rtl="0" algn="l">
              <a:lnSpc>
                <a:spcPct val="123943"/>
              </a:lnSpc>
              <a:spcBef>
                <a:spcPts val="0"/>
              </a:spcBef>
              <a:spcAft>
                <a:spcPts val="0"/>
              </a:spcAft>
              <a:buClr>
                <a:srgbClr val="4B6981"/>
              </a:buClr>
              <a:buSzPts val="3550"/>
              <a:buFont typeface="Playfair Display SemiBold"/>
              <a:buNone/>
            </a:pPr>
            <a:r>
              <a:rPr b="1" lang="en-US" sz="3550">
                <a:solidFill>
                  <a:srgbClr val="4B6981"/>
                </a:solidFill>
                <a:latin typeface="Playfair Display SemiBold"/>
                <a:ea typeface="Playfair Display SemiBold"/>
                <a:cs typeface="Playfair Display SemiBold"/>
                <a:sym typeface="Playfair Display SemiBold"/>
              </a:rPr>
              <a:t>Our Approach</a:t>
            </a:r>
            <a:endParaRPr b="0" i="0" sz="3550" u="none" cap="none" strike="noStrike">
              <a:solidFill>
                <a:schemeClr val="dk1"/>
              </a:solidFill>
              <a:latin typeface="Calibri"/>
              <a:ea typeface="Calibri"/>
              <a:cs typeface="Calibri"/>
              <a:sym typeface="Calibri"/>
            </a:endParaRPr>
          </a:p>
        </p:txBody>
      </p:sp>
      <p:sp>
        <p:nvSpPr>
          <p:cNvPr id="164" name="Google Shape;164;p51"/>
          <p:cNvSpPr/>
          <p:nvPr/>
        </p:nvSpPr>
        <p:spPr>
          <a:xfrm>
            <a:off x="632450" y="1304636"/>
            <a:ext cx="13365600" cy="6420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F655D"/>
              </a:buClr>
              <a:buSzPts val="1400"/>
              <a:buFont typeface="Public Sans"/>
              <a:buNone/>
            </a:pPr>
            <a:r>
              <a:rPr lang="en-US" sz="1500">
                <a:solidFill>
                  <a:srgbClr val="6F655D"/>
                </a:solidFill>
                <a:latin typeface="Public Sans"/>
                <a:ea typeface="Public Sans"/>
                <a:cs typeface="Public Sans"/>
                <a:sym typeface="Public Sans"/>
              </a:rPr>
              <a:t>The dataset included repeated instruction style prompts that add noise for classification. We removed this static text so the model trains only on meaningful resume and JD content.</a:t>
            </a:r>
            <a:endParaRPr b="0" i="0" sz="1500" u="none" cap="none" strike="noStrike">
              <a:solidFill>
                <a:schemeClr val="dk1"/>
              </a:solidFill>
              <a:latin typeface="Calibri"/>
              <a:ea typeface="Calibri"/>
              <a:cs typeface="Calibri"/>
              <a:sym typeface="Calibri"/>
            </a:endParaRPr>
          </a:p>
        </p:txBody>
      </p:sp>
      <p:sp>
        <p:nvSpPr>
          <p:cNvPr id="165" name="Google Shape;165;p51"/>
          <p:cNvSpPr/>
          <p:nvPr/>
        </p:nvSpPr>
        <p:spPr>
          <a:xfrm>
            <a:off x="632460" y="2205633"/>
            <a:ext cx="4334708" cy="1634371"/>
          </a:xfrm>
          <a:prstGeom prst="roundRect">
            <a:avLst>
              <a:gd fmla="val 4644" name="adj"/>
            </a:avLst>
          </a:prstGeom>
          <a:solidFill>
            <a:srgbClr val="E1C2C2">
              <a:alpha val="49411"/>
            </a:srgbClr>
          </a:solidFill>
          <a:ln cap="flat" cmpd="sng" w="9525">
            <a:solidFill>
              <a:srgbClr val="C7A8A8"/>
            </a:solidFill>
            <a:prstDash val="solid"/>
            <a:round/>
            <a:headEnd len="sm" w="sm" type="none"/>
            <a:tailEnd len="sm" w="sm" type="none"/>
          </a:ln>
          <a:effectLst>
            <a:outerShdw rotWithShape="0" algn="bl" dir="2700000" dist="16510">
              <a:srgbClr val="C7A8A8"/>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1"/>
          <p:cNvSpPr/>
          <p:nvPr/>
        </p:nvSpPr>
        <p:spPr>
          <a:xfrm>
            <a:off x="820701" y="2393875"/>
            <a:ext cx="3544800" cy="2823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00"/>
              </a:buClr>
              <a:buSzPts val="1750"/>
              <a:buFont typeface="Playfair Display SemiBold"/>
              <a:buNone/>
            </a:pPr>
            <a:r>
              <a:rPr b="1" i="0" lang="en-US" sz="1750" u="none" cap="none" strike="noStrike">
                <a:solidFill>
                  <a:srgbClr val="000000"/>
                </a:solidFill>
                <a:latin typeface="Playfair Display SemiBold"/>
                <a:ea typeface="Playfair Display SemiBold"/>
                <a:cs typeface="Playfair Display SemiBold"/>
                <a:sym typeface="Playfair Display SemiBold"/>
              </a:rPr>
              <a:t>Data Quality is Paramount</a:t>
            </a:r>
            <a:endParaRPr b="0" i="0" sz="1750" u="none" cap="none" strike="noStrike">
              <a:solidFill>
                <a:schemeClr val="dk1"/>
              </a:solidFill>
              <a:latin typeface="Calibri"/>
              <a:ea typeface="Calibri"/>
              <a:cs typeface="Calibri"/>
              <a:sym typeface="Calibri"/>
            </a:endParaRPr>
          </a:p>
        </p:txBody>
      </p:sp>
      <p:sp>
        <p:nvSpPr>
          <p:cNvPr id="167" name="Google Shape;167;p51"/>
          <p:cNvSpPr/>
          <p:nvPr/>
        </p:nvSpPr>
        <p:spPr>
          <a:xfrm>
            <a:off x="820698" y="2784515"/>
            <a:ext cx="3958233" cy="867251"/>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00"/>
              </a:buClr>
              <a:buSzPts val="1400"/>
              <a:buFont typeface="Public Sans"/>
              <a:buNone/>
            </a:pPr>
            <a:r>
              <a:rPr b="0" i="0" lang="en-US" sz="1400" u="none" cap="none" strike="noStrike">
                <a:solidFill>
                  <a:srgbClr val="000000"/>
                </a:solidFill>
                <a:latin typeface="Public Sans"/>
                <a:ea typeface="Public Sans"/>
                <a:cs typeface="Public Sans"/>
                <a:sym typeface="Public Sans"/>
              </a:rPr>
              <a:t>Rigorous data cleaning, preprocessing, and feature engineering lay the groundwork for robust and reliable machine learning models.</a:t>
            </a:r>
            <a:endParaRPr b="0" i="0" sz="1400" u="none" cap="none" strike="noStrike">
              <a:solidFill>
                <a:schemeClr val="dk1"/>
              </a:solidFill>
              <a:latin typeface="Calibri"/>
              <a:ea typeface="Calibri"/>
              <a:cs typeface="Calibri"/>
              <a:sym typeface="Calibri"/>
            </a:endParaRPr>
          </a:p>
        </p:txBody>
      </p:sp>
      <p:sp>
        <p:nvSpPr>
          <p:cNvPr id="168" name="Google Shape;168;p51"/>
          <p:cNvSpPr/>
          <p:nvPr/>
        </p:nvSpPr>
        <p:spPr>
          <a:xfrm>
            <a:off x="5147786" y="2205633"/>
            <a:ext cx="4334708" cy="1634371"/>
          </a:xfrm>
          <a:prstGeom prst="roundRect">
            <a:avLst>
              <a:gd fmla="val 4644" name="adj"/>
            </a:avLst>
          </a:prstGeom>
          <a:solidFill>
            <a:srgbClr val="CCC4EC">
              <a:alpha val="49411"/>
            </a:srgbClr>
          </a:solidFill>
          <a:ln cap="flat" cmpd="sng" w="9525">
            <a:solidFill>
              <a:srgbClr val="B2AAD2"/>
            </a:solidFill>
            <a:prstDash val="solid"/>
            <a:round/>
            <a:headEnd len="sm" w="sm" type="none"/>
            <a:tailEnd len="sm" w="sm" type="none"/>
          </a:ln>
          <a:effectLst>
            <a:outerShdw rotWithShape="0" algn="bl" dir="2700000" dist="16510">
              <a:srgbClr val="B2AAD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1"/>
          <p:cNvSpPr/>
          <p:nvPr/>
        </p:nvSpPr>
        <p:spPr>
          <a:xfrm>
            <a:off x="5336024" y="2393871"/>
            <a:ext cx="2783919" cy="28229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00"/>
              </a:buClr>
              <a:buSzPts val="1750"/>
              <a:buFont typeface="Playfair Display SemiBold"/>
              <a:buNone/>
            </a:pPr>
            <a:r>
              <a:rPr b="1" i="0" lang="en-US" sz="1750" u="none" cap="none" strike="noStrike">
                <a:solidFill>
                  <a:srgbClr val="000000"/>
                </a:solidFill>
                <a:latin typeface="Playfair Display SemiBold"/>
                <a:ea typeface="Playfair Display SemiBold"/>
                <a:cs typeface="Playfair Display SemiBold"/>
                <a:sym typeface="Playfair Display SemiBold"/>
              </a:rPr>
              <a:t>Mitigating Data Challenges</a:t>
            </a:r>
            <a:endParaRPr b="0" i="0" sz="1750" u="none" cap="none" strike="noStrike">
              <a:solidFill>
                <a:schemeClr val="dk1"/>
              </a:solidFill>
              <a:latin typeface="Calibri"/>
              <a:ea typeface="Calibri"/>
              <a:cs typeface="Calibri"/>
              <a:sym typeface="Calibri"/>
            </a:endParaRPr>
          </a:p>
        </p:txBody>
      </p:sp>
      <p:sp>
        <p:nvSpPr>
          <p:cNvPr id="170" name="Google Shape;170;p51"/>
          <p:cNvSpPr/>
          <p:nvPr/>
        </p:nvSpPr>
        <p:spPr>
          <a:xfrm>
            <a:off x="5336024" y="2784515"/>
            <a:ext cx="3958233" cy="867251"/>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00"/>
              </a:buClr>
              <a:buSzPts val="1400"/>
              <a:buFont typeface="Public Sans"/>
              <a:buNone/>
            </a:pPr>
            <a:r>
              <a:rPr b="0" i="0" lang="en-US" sz="1400" u="none" cap="none" strike="noStrike">
                <a:solidFill>
                  <a:srgbClr val="000000"/>
                </a:solidFill>
                <a:latin typeface="Public Sans"/>
                <a:ea typeface="Public Sans"/>
                <a:cs typeface="Public Sans"/>
                <a:sym typeface="Public Sans"/>
              </a:rPr>
              <a:t>Proactive strategies to address data leakage and class imbalance are crucial for model integrity and real-world applicability.</a:t>
            </a:r>
            <a:endParaRPr b="0" i="0" sz="1400" u="none" cap="none" strike="noStrike">
              <a:solidFill>
                <a:schemeClr val="dk1"/>
              </a:solidFill>
              <a:latin typeface="Calibri"/>
              <a:ea typeface="Calibri"/>
              <a:cs typeface="Calibri"/>
              <a:sym typeface="Calibri"/>
            </a:endParaRPr>
          </a:p>
        </p:txBody>
      </p:sp>
      <p:sp>
        <p:nvSpPr>
          <p:cNvPr id="171" name="Google Shape;171;p51"/>
          <p:cNvSpPr/>
          <p:nvPr/>
        </p:nvSpPr>
        <p:spPr>
          <a:xfrm>
            <a:off x="9663112" y="2205633"/>
            <a:ext cx="4334708" cy="1634371"/>
          </a:xfrm>
          <a:prstGeom prst="roundRect">
            <a:avLst>
              <a:gd fmla="val 4644" name="adj"/>
            </a:avLst>
          </a:prstGeom>
          <a:solidFill>
            <a:srgbClr val="B4DAE4">
              <a:alpha val="49411"/>
            </a:srgbClr>
          </a:solidFill>
          <a:ln cap="flat" cmpd="sng" w="9525">
            <a:solidFill>
              <a:srgbClr val="9AC0CA"/>
            </a:solidFill>
            <a:prstDash val="solid"/>
            <a:round/>
            <a:headEnd len="sm" w="sm" type="none"/>
            <a:tailEnd len="sm" w="sm" type="none"/>
          </a:ln>
          <a:effectLst>
            <a:outerShdw rotWithShape="0" algn="bl" dir="2700000" dist="16510">
              <a:srgbClr val="9AC0CA"/>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1"/>
          <p:cNvSpPr/>
          <p:nvPr/>
        </p:nvSpPr>
        <p:spPr>
          <a:xfrm>
            <a:off x="9851350" y="2393871"/>
            <a:ext cx="2914174" cy="28229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0000"/>
              </a:buClr>
              <a:buSzPts val="1750"/>
              <a:buFont typeface="Playfair Display SemiBold"/>
              <a:buNone/>
            </a:pPr>
            <a:r>
              <a:rPr b="1" i="0" lang="en-US" sz="1750" u="none" cap="none" strike="noStrike">
                <a:solidFill>
                  <a:srgbClr val="000000"/>
                </a:solidFill>
                <a:latin typeface="Playfair Display SemiBold"/>
                <a:ea typeface="Playfair Display SemiBold"/>
                <a:cs typeface="Playfair Display SemiBold"/>
                <a:sym typeface="Playfair Display SemiBold"/>
              </a:rPr>
              <a:t>Collaborative Infrastructure</a:t>
            </a:r>
            <a:endParaRPr b="0" i="0" sz="1750" u="none" cap="none" strike="noStrike">
              <a:solidFill>
                <a:schemeClr val="dk1"/>
              </a:solidFill>
              <a:latin typeface="Calibri"/>
              <a:ea typeface="Calibri"/>
              <a:cs typeface="Calibri"/>
              <a:sym typeface="Calibri"/>
            </a:endParaRPr>
          </a:p>
        </p:txBody>
      </p:sp>
      <p:sp>
        <p:nvSpPr>
          <p:cNvPr id="173" name="Google Shape;173;p51"/>
          <p:cNvSpPr/>
          <p:nvPr/>
        </p:nvSpPr>
        <p:spPr>
          <a:xfrm>
            <a:off x="9851350" y="2784515"/>
            <a:ext cx="3958233" cy="867251"/>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00"/>
              </a:buClr>
              <a:buSzPts val="1400"/>
              <a:buFont typeface="Public Sans"/>
              <a:buNone/>
            </a:pPr>
            <a:r>
              <a:rPr b="0" i="0" lang="en-US" sz="1400" u="none" cap="none" strike="noStrike">
                <a:solidFill>
                  <a:srgbClr val="000000"/>
                </a:solidFill>
                <a:latin typeface="Public Sans"/>
                <a:ea typeface="Public Sans"/>
                <a:cs typeface="Public Sans"/>
                <a:sym typeface="Public Sans"/>
              </a:rPr>
              <a:t>Advanced tokenization and platform deployment streamline the development cycle, fostering teamwork and rapid iteration.</a:t>
            </a:r>
            <a:endParaRPr b="0" i="0" sz="1400" u="none" cap="none" strike="noStrike">
              <a:solidFill>
                <a:schemeClr val="dk1"/>
              </a:solidFill>
              <a:latin typeface="Calibri"/>
              <a:ea typeface="Calibri"/>
              <a:cs typeface="Calibri"/>
              <a:sym typeface="Calibri"/>
            </a:endParaRPr>
          </a:p>
        </p:txBody>
      </p:sp>
      <p:sp>
        <p:nvSpPr>
          <p:cNvPr id="174" name="Google Shape;174;p51"/>
          <p:cNvSpPr/>
          <p:nvPr/>
        </p:nvSpPr>
        <p:spPr>
          <a:xfrm>
            <a:off x="632460" y="4043243"/>
            <a:ext cx="13365480" cy="36135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Next Steps: Translating Preparation into Performance</a:t>
            </a:r>
            <a:endParaRPr b="0" i="0" sz="1750" u="none" cap="none" strike="noStrike">
              <a:solidFill>
                <a:schemeClr val="dk1"/>
              </a:solidFill>
              <a:latin typeface="Calibri"/>
              <a:ea typeface="Calibri"/>
              <a:cs typeface="Calibri"/>
              <a:sym typeface="Calibri"/>
            </a:endParaRPr>
          </a:p>
        </p:txBody>
      </p:sp>
      <p:pic>
        <p:nvPicPr>
          <p:cNvPr descr="preencoded.png" id="175" name="Google Shape;175;p51"/>
          <p:cNvPicPr preferRelativeResize="0"/>
          <p:nvPr/>
        </p:nvPicPr>
        <p:blipFill rotWithShape="1">
          <a:blip r:embed="rId3">
            <a:alphaModFix/>
          </a:blip>
          <a:srcRect b="0" l="0" r="0" t="0"/>
          <a:stretch/>
        </p:blipFill>
        <p:spPr>
          <a:xfrm>
            <a:off x="632460" y="4607838"/>
            <a:ext cx="4455081" cy="722828"/>
          </a:xfrm>
          <a:prstGeom prst="rect">
            <a:avLst/>
          </a:prstGeom>
          <a:noFill/>
          <a:ln>
            <a:noFill/>
          </a:ln>
        </p:spPr>
      </p:pic>
      <p:sp>
        <p:nvSpPr>
          <p:cNvPr id="176" name="Google Shape;176;p51"/>
          <p:cNvSpPr/>
          <p:nvPr/>
        </p:nvSpPr>
        <p:spPr>
          <a:xfrm>
            <a:off x="813078" y="5511284"/>
            <a:ext cx="2995851" cy="28229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6F655D"/>
              </a:buClr>
              <a:buSzPts val="1750"/>
              <a:buFont typeface="Playfair Display SemiBold"/>
              <a:buNone/>
            </a:pPr>
            <a:r>
              <a:rPr b="1" i="0" lang="en-US" sz="1750" u="none" cap="none" strike="noStrike">
                <a:solidFill>
                  <a:srgbClr val="6F655D"/>
                </a:solidFill>
                <a:latin typeface="Playfair Display SemiBold"/>
                <a:ea typeface="Playfair Display SemiBold"/>
                <a:cs typeface="Playfair Display SemiBold"/>
                <a:sym typeface="Playfair Display SemiBold"/>
              </a:rPr>
              <a:t>Model Training &amp; Evaluation</a:t>
            </a:r>
            <a:endParaRPr b="0" i="0" sz="1750" u="none" cap="none" strike="noStrike">
              <a:solidFill>
                <a:schemeClr val="dk1"/>
              </a:solidFill>
              <a:latin typeface="Calibri"/>
              <a:ea typeface="Calibri"/>
              <a:cs typeface="Calibri"/>
              <a:sym typeface="Calibri"/>
            </a:endParaRPr>
          </a:p>
        </p:txBody>
      </p:sp>
      <p:sp>
        <p:nvSpPr>
          <p:cNvPr id="177" name="Google Shape;177;p51"/>
          <p:cNvSpPr/>
          <p:nvPr/>
        </p:nvSpPr>
        <p:spPr>
          <a:xfrm>
            <a:off x="813078" y="5901928"/>
            <a:ext cx="4093845" cy="867251"/>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F655D"/>
              </a:buClr>
              <a:buSzPts val="1400"/>
              <a:buFont typeface="Public Sans"/>
              <a:buNone/>
            </a:pPr>
            <a:r>
              <a:rPr b="0" i="0" lang="en-US" sz="1400" u="none" cap="none" strike="noStrike">
                <a:solidFill>
                  <a:srgbClr val="6F655D"/>
                </a:solidFill>
                <a:latin typeface="Public Sans"/>
                <a:ea typeface="Public Sans"/>
                <a:cs typeface="Public Sans"/>
                <a:sym typeface="Public Sans"/>
              </a:rPr>
              <a:t>Proceed with diverse model architectures to identify the optimal solution for resume-JD matching.</a:t>
            </a:r>
            <a:endParaRPr b="0" i="0" sz="1400" u="none" cap="none" strike="noStrike">
              <a:solidFill>
                <a:schemeClr val="dk1"/>
              </a:solidFill>
              <a:latin typeface="Calibri"/>
              <a:ea typeface="Calibri"/>
              <a:cs typeface="Calibri"/>
              <a:sym typeface="Calibri"/>
            </a:endParaRPr>
          </a:p>
        </p:txBody>
      </p:sp>
      <p:pic>
        <p:nvPicPr>
          <p:cNvPr descr="preencoded.png" id="178" name="Google Shape;178;p51"/>
          <p:cNvPicPr preferRelativeResize="0"/>
          <p:nvPr/>
        </p:nvPicPr>
        <p:blipFill rotWithShape="1">
          <a:blip r:embed="rId4">
            <a:alphaModFix/>
          </a:blip>
          <a:srcRect b="0" l="0" r="0" t="0"/>
          <a:stretch/>
        </p:blipFill>
        <p:spPr>
          <a:xfrm>
            <a:off x="5087541" y="4607838"/>
            <a:ext cx="4455200" cy="722828"/>
          </a:xfrm>
          <a:prstGeom prst="rect">
            <a:avLst/>
          </a:prstGeom>
          <a:noFill/>
          <a:ln>
            <a:noFill/>
          </a:ln>
        </p:spPr>
      </p:pic>
      <p:sp>
        <p:nvSpPr>
          <p:cNvPr id="179" name="Google Shape;179;p51"/>
          <p:cNvSpPr/>
          <p:nvPr/>
        </p:nvSpPr>
        <p:spPr>
          <a:xfrm>
            <a:off x="5268158" y="5511284"/>
            <a:ext cx="3002875" cy="28229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6F655D"/>
              </a:buClr>
              <a:buSzPts val="1750"/>
              <a:buFont typeface="Playfair Display SemiBold"/>
              <a:buNone/>
            </a:pPr>
            <a:r>
              <a:rPr b="1" i="0" lang="en-US" sz="1750" u="none" cap="none" strike="noStrike">
                <a:solidFill>
                  <a:srgbClr val="6F655D"/>
                </a:solidFill>
                <a:latin typeface="Playfair Display SemiBold"/>
                <a:ea typeface="Playfair Display SemiBold"/>
                <a:cs typeface="Playfair Display SemiBold"/>
                <a:sym typeface="Playfair Display SemiBold"/>
              </a:rPr>
              <a:t>Continuous Feature Iteration</a:t>
            </a:r>
            <a:endParaRPr b="0" i="0" sz="1750" u="none" cap="none" strike="noStrike">
              <a:solidFill>
                <a:schemeClr val="dk1"/>
              </a:solidFill>
              <a:latin typeface="Calibri"/>
              <a:ea typeface="Calibri"/>
              <a:cs typeface="Calibri"/>
              <a:sym typeface="Calibri"/>
            </a:endParaRPr>
          </a:p>
        </p:txBody>
      </p:sp>
      <p:sp>
        <p:nvSpPr>
          <p:cNvPr id="180" name="Google Shape;180;p51"/>
          <p:cNvSpPr/>
          <p:nvPr/>
        </p:nvSpPr>
        <p:spPr>
          <a:xfrm>
            <a:off x="5268158" y="5901928"/>
            <a:ext cx="4093964" cy="867251"/>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F655D"/>
              </a:buClr>
              <a:buSzPts val="1400"/>
              <a:buFont typeface="Public Sans"/>
              <a:buNone/>
            </a:pPr>
            <a:r>
              <a:rPr b="0" i="0" lang="en-US" sz="1400" u="none" cap="none" strike="noStrike">
                <a:solidFill>
                  <a:srgbClr val="6F655D"/>
                </a:solidFill>
                <a:latin typeface="Public Sans"/>
                <a:ea typeface="Public Sans"/>
                <a:cs typeface="Public Sans"/>
                <a:sym typeface="Public Sans"/>
              </a:rPr>
              <a:t>Explore and integrate additional features to further enhance model accuracy and predictive power.</a:t>
            </a:r>
            <a:endParaRPr b="0" i="0" sz="1400" u="none" cap="none" strike="noStrike">
              <a:solidFill>
                <a:schemeClr val="dk1"/>
              </a:solidFill>
              <a:latin typeface="Calibri"/>
              <a:ea typeface="Calibri"/>
              <a:cs typeface="Calibri"/>
              <a:sym typeface="Calibri"/>
            </a:endParaRPr>
          </a:p>
        </p:txBody>
      </p:sp>
      <p:pic>
        <p:nvPicPr>
          <p:cNvPr descr="preencoded.png" id="181" name="Google Shape;181;p51"/>
          <p:cNvPicPr preferRelativeResize="0"/>
          <p:nvPr/>
        </p:nvPicPr>
        <p:blipFill rotWithShape="1">
          <a:blip r:embed="rId5">
            <a:alphaModFix/>
          </a:blip>
          <a:srcRect b="0" l="0" r="0" t="0"/>
          <a:stretch/>
        </p:blipFill>
        <p:spPr>
          <a:xfrm>
            <a:off x="9542740" y="4607838"/>
            <a:ext cx="4455081" cy="722828"/>
          </a:xfrm>
          <a:prstGeom prst="rect">
            <a:avLst/>
          </a:prstGeom>
          <a:noFill/>
          <a:ln>
            <a:noFill/>
          </a:ln>
        </p:spPr>
      </p:pic>
      <p:sp>
        <p:nvSpPr>
          <p:cNvPr id="182" name="Google Shape;182;p51"/>
          <p:cNvSpPr/>
          <p:nvPr/>
        </p:nvSpPr>
        <p:spPr>
          <a:xfrm>
            <a:off x="9723358" y="5511284"/>
            <a:ext cx="2731770" cy="28229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6F655D"/>
              </a:buClr>
              <a:buSzPts val="1750"/>
              <a:buFont typeface="Playfair Display SemiBold"/>
              <a:buNone/>
            </a:pPr>
            <a:r>
              <a:rPr b="1" i="0" lang="en-US" sz="1750" u="none" cap="none" strike="noStrike">
                <a:solidFill>
                  <a:srgbClr val="6F655D"/>
                </a:solidFill>
                <a:latin typeface="Playfair Display SemiBold"/>
                <a:ea typeface="Playfair Display SemiBold"/>
                <a:cs typeface="Playfair Display SemiBold"/>
                <a:sym typeface="Playfair Display SemiBold"/>
              </a:rPr>
              <a:t>Deployment &amp; Monitoring</a:t>
            </a:r>
            <a:endParaRPr b="0" i="0" sz="1750" u="none" cap="none" strike="noStrike">
              <a:solidFill>
                <a:schemeClr val="dk1"/>
              </a:solidFill>
              <a:latin typeface="Calibri"/>
              <a:ea typeface="Calibri"/>
              <a:cs typeface="Calibri"/>
              <a:sym typeface="Calibri"/>
            </a:endParaRPr>
          </a:p>
        </p:txBody>
      </p:sp>
      <p:sp>
        <p:nvSpPr>
          <p:cNvPr id="183" name="Google Shape;183;p51"/>
          <p:cNvSpPr/>
          <p:nvPr/>
        </p:nvSpPr>
        <p:spPr>
          <a:xfrm>
            <a:off x="9723358" y="5901928"/>
            <a:ext cx="4093845" cy="867251"/>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F655D"/>
              </a:buClr>
              <a:buSzPts val="1400"/>
              <a:buFont typeface="Public Sans"/>
              <a:buNone/>
            </a:pPr>
            <a:r>
              <a:rPr b="0" i="0" lang="en-US" sz="1400" u="none" cap="none" strike="noStrike">
                <a:solidFill>
                  <a:srgbClr val="6F655D"/>
                </a:solidFill>
                <a:latin typeface="Public Sans"/>
                <a:ea typeface="Public Sans"/>
                <a:cs typeface="Public Sans"/>
                <a:sym typeface="Public Sans"/>
              </a:rPr>
              <a:t>Implement the chosen model into production, with ongoing monitoring for performance and drift.</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descr="preencoded.png" id="488" name="Google Shape;488;p69"/>
          <p:cNvPicPr preferRelativeResize="0"/>
          <p:nvPr/>
        </p:nvPicPr>
        <p:blipFill rotWithShape="1">
          <a:blip r:embed="rId3">
            <a:alphaModFix/>
          </a:blip>
          <a:srcRect b="0" l="0" r="0" t="0"/>
          <a:stretch/>
        </p:blipFill>
        <p:spPr>
          <a:xfrm>
            <a:off x="0" y="0"/>
            <a:ext cx="6035040" cy="8229600"/>
          </a:xfrm>
          <a:prstGeom prst="rect">
            <a:avLst/>
          </a:prstGeom>
          <a:noFill/>
          <a:ln>
            <a:noFill/>
          </a:ln>
        </p:spPr>
      </p:pic>
      <p:sp>
        <p:nvSpPr>
          <p:cNvPr id="489" name="Google Shape;489;p69"/>
          <p:cNvSpPr/>
          <p:nvPr/>
        </p:nvSpPr>
        <p:spPr>
          <a:xfrm>
            <a:off x="6280190" y="2691527"/>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B6981"/>
              </a:buClr>
              <a:buSzPts val="4450"/>
              <a:buFont typeface="Playfair Display SemiBold"/>
              <a:buNone/>
            </a:pPr>
            <a:r>
              <a:rPr b="1" i="0" lang="en-US" sz="4450" u="none" cap="none" strike="noStrike">
                <a:solidFill>
                  <a:srgbClr val="4B6981"/>
                </a:solidFill>
                <a:latin typeface="Playfair Display SemiBold"/>
                <a:ea typeface="Playfair Display SemiBold"/>
                <a:cs typeface="Playfair Display SemiBold"/>
                <a:sym typeface="Playfair Display SemiBold"/>
              </a:rPr>
              <a:t>Fine-Tuning BERT for Job-Resume Matching</a:t>
            </a:r>
            <a:endParaRPr b="0" i="0" sz="4450" u="none" cap="none" strike="noStrike">
              <a:solidFill>
                <a:schemeClr val="dk1"/>
              </a:solidFill>
              <a:latin typeface="Calibri"/>
              <a:ea typeface="Calibri"/>
              <a:cs typeface="Calibri"/>
              <a:sym typeface="Calibri"/>
            </a:endParaRPr>
          </a:p>
        </p:txBody>
      </p:sp>
      <p:sp>
        <p:nvSpPr>
          <p:cNvPr id="490" name="Google Shape;490;p69"/>
          <p:cNvSpPr/>
          <p:nvPr/>
        </p:nvSpPr>
        <p:spPr>
          <a:xfrm>
            <a:off x="6280190" y="4449247"/>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rPr lang="en-US" sz="1750">
                <a:solidFill>
                  <a:srgbClr val="6F655D"/>
                </a:solidFill>
                <a:latin typeface="Public Sans"/>
                <a:ea typeface="Public Sans"/>
                <a:cs typeface="Public Sans"/>
                <a:sym typeface="Public Sans"/>
              </a:rPr>
              <a:t>F</a:t>
            </a:r>
            <a:r>
              <a:rPr b="0" i="0" lang="en-US" sz="1750" u="none" cap="none" strike="noStrike">
                <a:solidFill>
                  <a:srgbClr val="6F655D"/>
                </a:solidFill>
                <a:latin typeface="Public Sans"/>
                <a:ea typeface="Public Sans"/>
                <a:cs typeface="Public Sans"/>
                <a:sym typeface="Public Sans"/>
              </a:rPr>
              <a:t>ine-tuning a BERT-based model for classifying job-resume compatibility, leveraging Hugging Face Transformers and PyTorch.</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preencoded.png" id="496" name="Google Shape;496;p70"/>
          <p:cNvPicPr preferRelativeResize="0"/>
          <p:nvPr/>
        </p:nvPicPr>
        <p:blipFill rotWithShape="1">
          <a:blip r:embed="rId3">
            <a:alphaModFix/>
          </a:blip>
          <a:srcRect b="0" l="0" r="0" t="0"/>
          <a:stretch/>
        </p:blipFill>
        <p:spPr>
          <a:xfrm>
            <a:off x="0" y="0"/>
            <a:ext cx="6035040" cy="8229600"/>
          </a:xfrm>
          <a:prstGeom prst="rect">
            <a:avLst/>
          </a:prstGeom>
          <a:noFill/>
          <a:ln>
            <a:noFill/>
          </a:ln>
        </p:spPr>
      </p:pic>
      <p:sp>
        <p:nvSpPr>
          <p:cNvPr id="497" name="Google Shape;497;p70"/>
          <p:cNvSpPr/>
          <p:nvPr/>
        </p:nvSpPr>
        <p:spPr>
          <a:xfrm>
            <a:off x="6198625" y="301646"/>
            <a:ext cx="7845600" cy="627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B6981"/>
              </a:buClr>
              <a:buSzPts val="3200"/>
              <a:buFont typeface="Playfair Display SemiBold"/>
              <a:buNone/>
            </a:pPr>
            <a:r>
              <a:rPr b="1" lang="en-US" sz="3200">
                <a:solidFill>
                  <a:srgbClr val="4B6981"/>
                </a:solidFill>
                <a:latin typeface="Playfair Display SemiBold"/>
                <a:ea typeface="Playfair Display SemiBold"/>
                <a:cs typeface="Playfair Display SemiBold"/>
                <a:sym typeface="Playfair Display SemiBold"/>
              </a:rPr>
              <a:t>Setup and Data Preparation</a:t>
            </a:r>
            <a:endParaRPr sz="3200">
              <a:solidFill>
                <a:schemeClr val="dk1"/>
              </a:solidFill>
              <a:latin typeface="Calibri"/>
              <a:ea typeface="Calibri"/>
              <a:cs typeface="Calibri"/>
              <a:sym typeface="Calibri"/>
            </a:endParaRPr>
          </a:p>
        </p:txBody>
      </p:sp>
      <p:sp>
        <p:nvSpPr>
          <p:cNvPr id="498" name="Google Shape;498;p70"/>
          <p:cNvSpPr/>
          <p:nvPr/>
        </p:nvSpPr>
        <p:spPr>
          <a:xfrm>
            <a:off x="6198632" y="3186557"/>
            <a:ext cx="3052800" cy="38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B6981"/>
              </a:buClr>
              <a:buSzPts val="2400"/>
              <a:buFont typeface="Playfair Display SemiBold"/>
              <a:buNone/>
            </a:pPr>
            <a:r>
              <a:rPr b="1" lang="en-US" sz="2400">
                <a:solidFill>
                  <a:srgbClr val="4B6981"/>
                </a:solidFill>
                <a:latin typeface="Playfair Display SemiBold"/>
                <a:ea typeface="Playfair Display SemiBold"/>
                <a:cs typeface="Playfair Display SemiBold"/>
                <a:sym typeface="Playfair Display SemiBold"/>
              </a:rPr>
              <a:t>Environment Check</a:t>
            </a:r>
            <a:endParaRPr sz="2400">
              <a:solidFill>
                <a:schemeClr val="dk1"/>
              </a:solidFill>
              <a:latin typeface="Calibri"/>
              <a:ea typeface="Calibri"/>
              <a:cs typeface="Calibri"/>
              <a:sym typeface="Calibri"/>
            </a:endParaRPr>
          </a:p>
        </p:txBody>
      </p:sp>
      <p:sp>
        <p:nvSpPr>
          <p:cNvPr id="499" name="Google Shape;499;p70"/>
          <p:cNvSpPr/>
          <p:nvPr/>
        </p:nvSpPr>
        <p:spPr>
          <a:xfrm>
            <a:off x="6198632" y="3694438"/>
            <a:ext cx="3611400" cy="9765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Verified CUDA availability and identified the NVIDIA L4 GPU for accelerated training.</a:t>
            </a:r>
            <a:endParaRPr sz="1600">
              <a:solidFill>
                <a:schemeClr val="dk1"/>
              </a:solidFill>
              <a:latin typeface="Calibri"/>
              <a:ea typeface="Calibri"/>
              <a:cs typeface="Calibri"/>
              <a:sym typeface="Calibri"/>
            </a:endParaRPr>
          </a:p>
        </p:txBody>
      </p:sp>
      <p:sp>
        <p:nvSpPr>
          <p:cNvPr id="500" name="Google Shape;500;p70"/>
          <p:cNvSpPr/>
          <p:nvPr/>
        </p:nvSpPr>
        <p:spPr>
          <a:xfrm>
            <a:off x="6198570" y="4822439"/>
            <a:ext cx="3611400" cy="1932900"/>
          </a:xfrm>
          <a:prstGeom prst="roundRect">
            <a:avLst>
              <a:gd fmla="val 4422" name="adj"/>
            </a:avLst>
          </a:prstGeom>
          <a:solidFill>
            <a:srgbClr val="F2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0"/>
          <p:cNvSpPr/>
          <p:nvPr/>
        </p:nvSpPr>
        <p:spPr>
          <a:xfrm>
            <a:off x="6188449" y="4822439"/>
            <a:ext cx="3631800" cy="1932900"/>
          </a:xfrm>
          <a:prstGeom prst="roundRect">
            <a:avLst>
              <a:gd fmla="val 1579" name="adj"/>
            </a:avLst>
          </a:prstGeom>
          <a:solidFill>
            <a:srgbClr val="F2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0"/>
          <p:cNvSpPr/>
          <p:nvPr/>
        </p:nvSpPr>
        <p:spPr>
          <a:xfrm>
            <a:off x="6391927" y="4975077"/>
            <a:ext cx="3224700" cy="16275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6F655D"/>
              </a:buClr>
              <a:buSzPts val="1600"/>
              <a:buFont typeface="Consolas"/>
              <a:buNone/>
            </a:pPr>
            <a:r>
              <a:rPr lang="en-US" sz="1600">
                <a:solidFill>
                  <a:srgbClr val="6F655D"/>
                </a:solidFill>
                <a:highlight>
                  <a:srgbClr val="F2EDE9"/>
                </a:highlight>
                <a:latin typeface="Consolas"/>
                <a:ea typeface="Consolas"/>
                <a:cs typeface="Consolas"/>
                <a:sym typeface="Consolas"/>
              </a:rPr>
              <a:t>import torchprint(torch.cuda.is_available())print(torch.cuda.get_device_name(0))      </a:t>
            </a:r>
            <a:endParaRPr sz="1600">
              <a:solidFill>
                <a:schemeClr val="dk1"/>
              </a:solidFill>
              <a:latin typeface="Calibri"/>
              <a:ea typeface="Calibri"/>
              <a:cs typeface="Calibri"/>
              <a:sym typeface="Calibri"/>
            </a:endParaRPr>
          </a:p>
        </p:txBody>
      </p:sp>
      <p:sp>
        <p:nvSpPr>
          <p:cNvPr id="503" name="Google Shape;503;p70"/>
          <p:cNvSpPr/>
          <p:nvPr/>
        </p:nvSpPr>
        <p:spPr>
          <a:xfrm>
            <a:off x="6198570" y="6984257"/>
            <a:ext cx="3611400" cy="3255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Output: True, NVIDIA L4</a:t>
            </a:r>
            <a:endParaRPr sz="1600">
              <a:solidFill>
                <a:srgbClr val="6F655D"/>
              </a:solidFill>
              <a:latin typeface="Calibri"/>
              <a:ea typeface="Calibri"/>
              <a:cs typeface="Calibri"/>
              <a:sym typeface="Calibri"/>
            </a:endParaRPr>
          </a:p>
        </p:txBody>
      </p:sp>
      <p:sp>
        <p:nvSpPr>
          <p:cNvPr id="504" name="Google Shape;504;p70"/>
          <p:cNvSpPr/>
          <p:nvPr/>
        </p:nvSpPr>
        <p:spPr>
          <a:xfrm>
            <a:off x="10147072" y="1021936"/>
            <a:ext cx="3052800" cy="38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B6981"/>
              </a:buClr>
              <a:buSzPts val="2400"/>
              <a:buFont typeface="Playfair Display SemiBold"/>
              <a:buNone/>
            </a:pPr>
            <a:r>
              <a:rPr b="1" lang="en-US" sz="2400">
                <a:solidFill>
                  <a:srgbClr val="4B6981"/>
                </a:solidFill>
                <a:latin typeface="Playfair Display SemiBold"/>
                <a:ea typeface="Playfair Display SemiBold"/>
                <a:cs typeface="Playfair Display SemiBold"/>
                <a:sym typeface="Playfair Display SemiBold"/>
              </a:rPr>
              <a:t>Model Initialization</a:t>
            </a:r>
            <a:endParaRPr sz="2400">
              <a:solidFill>
                <a:schemeClr val="dk1"/>
              </a:solidFill>
              <a:latin typeface="Calibri"/>
              <a:ea typeface="Calibri"/>
              <a:cs typeface="Calibri"/>
              <a:sym typeface="Calibri"/>
            </a:endParaRPr>
          </a:p>
        </p:txBody>
      </p:sp>
      <p:sp>
        <p:nvSpPr>
          <p:cNvPr id="505" name="Google Shape;505;p70"/>
          <p:cNvSpPr/>
          <p:nvPr/>
        </p:nvSpPr>
        <p:spPr>
          <a:xfrm>
            <a:off x="10147075" y="1625601"/>
            <a:ext cx="4231500" cy="16674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Loaded a pre-trained DistilBertForSequenceClassification model with 3 labels (0,1,2) and moved it to the GPU.</a:t>
            </a:r>
            <a:endParaRPr sz="1600">
              <a:solidFill>
                <a:schemeClr val="dk1"/>
              </a:solidFill>
              <a:latin typeface="Calibri"/>
              <a:ea typeface="Calibri"/>
              <a:cs typeface="Calibri"/>
              <a:sym typeface="Calibri"/>
            </a:endParaRPr>
          </a:p>
        </p:txBody>
      </p:sp>
      <p:sp>
        <p:nvSpPr>
          <p:cNvPr id="506" name="Google Shape;506;p70"/>
          <p:cNvSpPr/>
          <p:nvPr/>
        </p:nvSpPr>
        <p:spPr>
          <a:xfrm>
            <a:off x="10314225" y="3086749"/>
            <a:ext cx="3473100" cy="3752100"/>
          </a:xfrm>
          <a:prstGeom prst="roundRect">
            <a:avLst>
              <a:gd fmla="val 2642" name="adj"/>
            </a:avLst>
          </a:prstGeom>
          <a:solidFill>
            <a:srgbClr val="F2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0"/>
          <p:cNvSpPr/>
          <p:nvPr/>
        </p:nvSpPr>
        <p:spPr>
          <a:xfrm>
            <a:off x="10155475" y="3086749"/>
            <a:ext cx="3631800" cy="3752100"/>
          </a:xfrm>
          <a:prstGeom prst="roundRect">
            <a:avLst>
              <a:gd fmla="val 944" name="adj"/>
            </a:avLst>
          </a:prstGeom>
          <a:solidFill>
            <a:srgbClr val="F2ED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0"/>
          <p:cNvSpPr/>
          <p:nvPr/>
        </p:nvSpPr>
        <p:spPr>
          <a:xfrm>
            <a:off x="10358957" y="3282229"/>
            <a:ext cx="3224700" cy="37521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6F655D"/>
              </a:buClr>
              <a:buSzPts val="1600"/>
              <a:buFont typeface="Consolas"/>
              <a:buNone/>
            </a:pPr>
            <a:r>
              <a:rPr lang="en-US" sz="1600">
                <a:solidFill>
                  <a:srgbClr val="6F655D"/>
                </a:solidFill>
                <a:highlight>
                  <a:srgbClr val="F2EDE9"/>
                </a:highlight>
                <a:latin typeface="Consolas"/>
                <a:ea typeface="Consolas"/>
                <a:cs typeface="Consolas"/>
                <a:sym typeface="Consolas"/>
              </a:rPr>
              <a:t>from transformers import DistilBertForSequenceClassificationmodel = DistilBertForSequenceClassification.from_pretrained("distilbert-base-uncased", num_labels=3)model.to("cuda")      </a:t>
            </a:r>
            <a:endParaRPr sz="1600">
              <a:solidFill>
                <a:schemeClr val="dk1"/>
              </a:solidFill>
              <a:latin typeface="Calibri"/>
              <a:ea typeface="Calibri"/>
              <a:cs typeface="Calibri"/>
              <a:sym typeface="Calibri"/>
            </a:endParaRPr>
          </a:p>
        </p:txBody>
      </p:sp>
      <p:sp>
        <p:nvSpPr>
          <p:cNvPr id="509" name="Google Shape;509;p70"/>
          <p:cNvSpPr/>
          <p:nvPr/>
        </p:nvSpPr>
        <p:spPr>
          <a:xfrm>
            <a:off x="10202753" y="6995335"/>
            <a:ext cx="3611400" cy="417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Output: cuda:0</a:t>
            </a:r>
            <a:endParaRPr sz="1600">
              <a:solidFill>
                <a:schemeClr val="dk1"/>
              </a:solidFill>
              <a:latin typeface="Calibri"/>
              <a:ea typeface="Calibri"/>
              <a:cs typeface="Calibri"/>
              <a:sym typeface="Calibri"/>
            </a:endParaRPr>
          </a:p>
        </p:txBody>
      </p:sp>
      <p:sp>
        <p:nvSpPr>
          <p:cNvPr id="510" name="Google Shape;510;p70"/>
          <p:cNvSpPr/>
          <p:nvPr/>
        </p:nvSpPr>
        <p:spPr>
          <a:xfrm>
            <a:off x="6198632" y="1021930"/>
            <a:ext cx="3052800" cy="38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B6981"/>
              </a:buClr>
              <a:buSzPts val="2400"/>
              <a:buFont typeface="Playfair Display SemiBold"/>
              <a:buNone/>
            </a:pPr>
            <a:r>
              <a:rPr b="1" lang="en-US" sz="2400">
                <a:solidFill>
                  <a:srgbClr val="4B6981"/>
                </a:solidFill>
                <a:latin typeface="Playfair Display SemiBold"/>
                <a:ea typeface="Playfair Display SemiBold"/>
                <a:cs typeface="Playfair Display SemiBold"/>
                <a:sym typeface="Playfair Display SemiBold"/>
              </a:rPr>
              <a:t>Tokenized Dataset</a:t>
            </a:r>
            <a:endParaRPr sz="2400">
              <a:solidFill>
                <a:schemeClr val="dk1"/>
              </a:solidFill>
              <a:latin typeface="Calibri"/>
              <a:ea typeface="Calibri"/>
              <a:cs typeface="Calibri"/>
              <a:sym typeface="Calibri"/>
            </a:endParaRPr>
          </a:p>
        </p:txBody>
      </p:sp>
      <p:sp>
        <p:nvSpPr>
          <p:cNvPr id="511" name="Google Shape;511;p70"/>
          <p:cNvSpPr/>
          <p:nvPr/>
        </p:nvSpPr>
        <p:spPr>
          <a:xfrm>
            <a:off x="6198575" y="1518225"/>
            <a:ext cx="3611400" cy="14799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6F655D"/>
              </a:buClr>
              <a:buSzPts val="1600"/>
              <a:buFont typeface="Public Sans"/>
              <a:buNone/>
            </a:pPr>
            <a:r>
              <a:rPr lang="en-US" sz="1600">
                <a:solidFill>
                  <a:srgbClr val="6F655D"/>
                </a:solidFill>
                <a:latin typeface="Public Sans"/>
                <a:ea typeface="Public Sans"/>
                <a:cs typeface="Public Sans"/>
                <a:sym typeface="Public Sans"/>
              </a:rPr>
              <a:t>From the uploaded tokenized resume data, we use the</a:t>
            </a:r>
            <a:r>
              <a:rPr lang="en-US" sz="1600">
                <a:solidFill>
                  <a:schemeClr val="dk1"/>
                </a:solidFill>
                <a:latin typeface="Public Sans"/>
                <a:ea typeface="Public Sans"/>
                <a:cs typeface="Public Sans"/>
                <a:sym typeface="Public Sans"/>
              </a:rPr>
              <a:t> </a:t>
            </a:r>
            <a:r>
              <a:rPr lang="en-US" sz="1600">
                <a:solidFill>
                  <a:srgbClr val="188038"/>
                </a:solidFill>
                <a:latin typeface="Public Sans"/>
                <a:ea typeface="Public Sans"/>
                <a:cs typeface="Public Sans"/>
                <a:sym typeface="Public Sans"/>
              </a:rPr>
              <a:t>input_ids</a:t>
            </a:r>
            <a:r>
              <a:rPr lang="en-US" sz="1600">
                <a:solidFill>
                  <a:schemeClr val="dk1"/>
                </a:solidFill>
                <a:latin typeface="Public Sans"/>
                <a:ea typeface="Public Sans"/>
                <a:cs typeface="Public Sans"/>
                <a:sym typeface="Public Sans"/>
              </a:rPr>
              <a:t> </a:t>
            </a:r>
            <a:r>
              <a:rPr lang="en-US" sz="1600">
                <a:solidFill>
                  <a:srgbClr val="6F655D"/>
                </a:solidFill>
                <a:latin typeface="Public Sans"/>
                <a:ea typeface="Public Sans"/>
                <a:cs typeface="Public Sans"/>
                <a:sym typeface="Public Sans"/>
              </a:rPr>
              <a:t>and</a:t>
            </a:r>
            <a:r>
              <a:rPr lang="en-US" sz="1600">
                <a:solidFill>
                  <a:schemeClr val="dk1"/>
                </a:solidFill>
                <a:latin typeface="Public Sans"/>
                <a:ea typeface="Public Sans"/>
                <a:cs typeface="Public Sans"/>
                <a:sym typeface="Public Sans"/>
              </a:rPr>
              <a:t> </a:t>
            </a:r>
            <a:r>
              <a:rPr lang="en-US" sz="1600">
                <a:solidFill>
                  <a:srgbClr val="188038"/>
                </a:solidFill>
                <a:latin typeface="Public Sans"/>
                <a:ea typeface="Public Sans"/>
                <a:cs typeface="Public Sans"/>
                <a:sym typeface="Public Sans"/>
              </a:rPr>
              <a:t>attention_mask</a:t>
            </a:r>
            <a:r>
              <a:rPr lang="en-US" sz="1600">
                <a:solidFill>
                  <a:schemeClr val="dk1"/>
                </a:solidFill>
                <a:latin typeface="Public Sans"/>
                <a:ea typeface="Public Sans"/>
                <a:cs typeface="Public Sans"/>
                <a:sym typeface="Public Sans"/>
              </a:rPr>
              <a:t> </a:t>
            </a:r>
            <a:r>
              <a:rPr lang="en-US" sz="1600">
                <a:solidFill>
                  <a:srgbClr val="6F655D"/>
                </a:solidFill>
                <a:latin typeface="Public Sans"/>
                <a:ea typeface="Public Sans"/>
                <a:cs typeface="Public Sans"/>
                <a:sym typeface="Public Sans"/>
              </a:rPr>
              <a:t>(lists of integers) for our advanced model.</a:t>
            </a:r>
            <a:endParaRPr sz="1600">
              <a:solidFill>
                <a:srgbClr val="6F655D"/>
              </a:solidFill>
              <a:latin typeface="Public Sans"/>
              <a:ea typeface="Public Sans"/>
              <a:cs typeface="Public Sans"/>
              <a:sym typeface="Public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descr="preencoded.png" id="517" name="Google Shape;517;p71"/>
          <p:cNvPicPr preferRelativeResize="0"/>
          <p:nvPr/>
        </p:nvPicPr>
        <p:blipFill rotWithShape="1">
          <a:blip r:embed="rId3">
            <a:alphaModFix/>
          </a:blip>
          <a:srcRect b="0" l="0" r="0" t="0"/>
          <a:stretch/>
        </p:blipFill>
        <p:spPr>
          <a:xfrm>
            <a:off x="8595360" y="0"/>
            <a:ext cx="6035040" cy="8229600"/>
          </a:xfrm>
          <a:prstGeom prst="rect">
            <a:avLst/>
          </a:prstGeom>
          <a:noFill/>
          <a:ln>
            <a:noFill/>
          </a:ln>
        </p:spPr>
      </p:pic>
      <p:sp>
        <p:nvSpPr>
          <p:cNvPr id="518" name="Google Shape;518;p71"/>
          <p:cNvSpPr/>
          <p:nvPr/>
        </p:nvSpPr>
        <p:spPr>
          <a:xfrm>
            <a:off x="554236" y="438269"/>
            <a:ext cx="5136952" cy="395883"/>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4B6981"/>
              </a:buClr>
              <a:buSzPts val="2450"/>
              <a:buFont typeface="Playfair Display SemiBold"/>
              <a:buNone/>
            </a:pPr>
            <a:r>
              <a:rPr b="1" lang="en-US" sz="2450">
                <a:solidFill>
                  <a:srgbClr val="4B6981"/>
                </a:solidFill>
                <a:latin typeface="Playfair Display SemiBold"/>
                <a:ea typeface="Playfair Display SemiBold"/>
                <a:cs typeface="Playfair Display SemiBold"/>
                <a:sym typeface="Playfair Display SemiBold"/>
              </a:rPr>
              <a:t>Training Configuration and Results</a:t>
            </a:r>
            <a:endParaRPr sz="2450">
              <a:solidFill>
                <a:schemeClr val="dk1"/>
              </a:solidFill>
              <a:latin typeface="Calibri"/>
              <a:ea typeface="Calibri"/>
              <a:cs typeface="Calibri"/>
              <a:sym typeface="Calibri"/>
            </a:endParaRPr>
          </a:p>
        </p:txBody>
      </p:sp>
      <p:sp>
        <p:nvSpPr>
          <p:cNvPr id="519" name="Google Shape;519;p71"/>
          <p:cNvSpPr/>
          <p:nvPr/>
        </p:nvSpPr>
        <p:spPr>
          <a:xfrm>
            <a:off x="554236" y="1071682"/>
            <a:ext cx="8035528" cy="1561148"/>
          </a:xfrm>
          <a:prstGeom prst="roundRect">
            <a:avLst>
              <a:gd fmla="val 4260" name="adj"/>
            </a:avLst>
          </a:prstGeom>
          <a:solidFill>
            <a:srgbClr val="F0DEDC"/>
          </a:solidFill>
          <a:ln cap="flat" cmpd="sng" w="9525">
            <a:solidFill>
              <a:srgbClr val="E1C2C2"/>
            </a:solidFill>
            <a:prstDash val="solid"/>
            <a:round/>
            <a:headEnd len="sm" w="sm" type="none"/>
            <a:tailEnd len="sm" w="sm" type="none"/>
          </a:ln>
          <a:effectLst>
            <a:outerShdw rotWithShape="0" algn="bl" dir="2700000" dist="13970">
              <a:srgbClr val="E1C2C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1"/>
          <p:cNvSpPr/>
          <p:nvPr/>
        </p:nvSpPr>
        <p:spPr>
          <a:xfrm>
            <a:off x="720209" y="1237655"/>
            <a:ext cx="475059" cy="475059"/>
          </a:xfrm>
          <a:prstGeom prst="roundRect">
            <a:avLst>
              <a:gd fmla="val 19246211" name="adj"/>
            </a:avLst>
          </a:prstGeom>
          <a:solidFill>
            <a:srgbClr val="E1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21" name="Google Shape;521;p71"/>
          <p:cNvPicPr preferRelativeResize="0"/>
          <p:nvPr/>
        </p:nvPicPr>
        <p:blipFill rotWithShape="1">
          <a:blip r:embed="rId4">
            <a:alphaModFix/>
          </a:blip>
          <a:srcRect b="0" l="0" r="0" t="0"/>
          <a:stretch/>
        </p:blipFill>
        <p:spPr>
          <a:xfrm>
            <a:off x="850821" y="1368266"/>
            <a:ext cx="213717" cy="213717"/>
          </a:xfrm>
          <a:prstGeom prst="rect">
            <a:avLst/>
          </a:prstGeom>
          <a:noFill/>
          <a:ln>
            <a:noFill/>
          </a:ln>
        </p:spPr>
      </p:pic>
      <p:sp>
        <p:nvSpPr>
          <p:cNvPr id="522" name="Google Shape;522;p71"/>
          <p:cNvSpPr/>
          <p:nvPr/>
        </p:nvSpPr>
        <p:spPr>
          <a:xfrm>
            <a:off x="720209" y="1871067"/>
            <a:ext cx="1979414" cy="247412"/>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000000"/>
              </a:buClr>
              <a:buSzPts val="1550"/>
              <a:buFont typeface="Playfair Display SemiBold"/>
              <a:buNone/>
            </a:pPr>
            <a:r>
              <a:rPr b="1" lang="en-US" sz="1550">
                <a:solidFill>
                  <a:srgbClr val="000000"/>
                </a:solidFill>
                <a:latin typeface="Playfair Display SemiBold"/>
                <a:ea typeface="Playfair Display SemiBold"/>
                <a:cs typeface="Playfair Display SemiBold"/>
                <a:sym typeface="Playfair Display SemiBold"/>
              </a:rPr>
              <a:t>Training Arguments</a:t>
            </a:r>
            <a:endParaRPr sz="1550">
              <a:solidFill>
                <a:schemeClr val="dk1"/>
              </a:solidFill>
              <a:latin typeface="Calibri"/>
              <a:ea typeface="Calibri"/>
              <a:cs typeface="Calibri"/>
              <a:sym typeface="Calibri"/>
            </a:endParaRPr>
          </a:p>
        </p:txBody>
      </p:sp>
      <p:sp>
        <p:nvSpPr>
          <p:cNvPr id="523" name="Google Shape;523;p71"/>
          <p:cNvSpPr/>
          <p:nvPr/>
        </p:nvSpPr>
        <p:spPr>
          <a:xfrm>
            <a:off x="720209" y="2213491"/>
            <a:ext cx="7703582"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Configured training with 8 epochs, batch size 4, learning rate 2e-5, and FP16 for speed.</a:t>
            </a:r>
            <a:endParaRPr>
              <a:solidFill>
                <a:schemeClr val="dk1"/>
              </a:solidFill>
              <a:latin typeface="Calibri"/>
              <a:ea typeface="Calibri"/>
              <a:cs typeface="Calibri"/>
              <a:sym typeface="Calibri"/>
            </a:endParaRPr>
          </a:p>
        </p:txBody>
      </p:sp>
      <p:sp>
        <p:nvSpPr>
          <p:cNvPr id="524" name="Google Shape;524;p71"/>
          <p:cNvSpPr/>
          <p:nvPr/>
        </p:nvSpPr>
        <p:spPr>
          <a:xfrm>
            <a:off x="554236" y="2791182"/>
            <a:ext cx="8035528" cy="1561148"/>
          </a:xfrm>
          <a:prstGeom prst="roundRect">
            <a:avLst>
              <a:gd fmla="val 4260" name="adj"/>
            </a:avLst>
          </a:prstGeom>
          <a:solidFill>
            <a:srgbClr val="F0DEDC"/>
          </a:solidFill>
          <a:ln cap="flat" cmpd="sng" w="9525">
            <a:solidFill>
              <a:srgbClr val="CCC4EC"/>
            </a:solidFill>
            <a:prstDash val="solid"/>
            <a:round/>
            <a:headEnd len="sm" w="sm" type="none"/>
            <a:tailEnd len="sm" w="sm" type="none"/>
          </a:ln>
          <a:effectLst>
            <a:outerShdw rotWithShape="0" algn="bl" dir="2700000" dist="13970">
              <a:srgbClr val="CCC4EC"/>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1"/>
          <p:cNvSpPr/>
          <p:nvPr/>
        </p:nvSpPr>
        <p:spPr>
          <a:xfrm>
            <a:off x="720209" y="2957155"/>
            <a:ext cx="475059" cy="475059"/>
          </a:xfrm>
          <a:prstGeom prst="roundRect">
            <a:avLst>
              <a:gd fmla="val 19246211" name="adj"/>
            </a:avLst>
          </a:prstGeom>
          <a:solidFill>
            <a:srgbClr val="CCC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26" name="Google Shape;526;p71"/>
          <p:cNvPicPr preferRelativeResize="0"/>
          <p:nvPr/>
        </p:nvPicPr>
        <p:blipFill rotWithShape="1">
          <a:blip r:embed="rId5">
            <a:alphaModFix/>
          </a:blip>
          <a:srcRect b="0" l="0" r="0" t="0"/>
          <a:stretch/>
        </p:blipFill>
        <p:spPr>
          <a:xfrm>
            <a:off x="850821" y="3087767"/>
            <a:ext cx="213717" cy="213717"/>
          </a:xfrm>
          <a:prstGeom prst="rect">
            <a:avLst/>
          </a:prstGeom>
          <a:noFill/>
          <a:ln>
            <a:noFill/>
          </a:ln>
        </p:spPr>
      </p:pic>
      <p:sp>
        <p:nvSpPr>
          <p:cNvPr id="527" name="Google Shape;527;p71"/>
          <p:cNvSpPr/>
          <p:nvPr/>
        </p:nvSpPr>
        <p:spPr>
          <a:xfrm>
            <a:off x="720209" y="3590568"/>
            <a:ext cx="1979414" cy="247412"/>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000000"/>
              </a:buClr>
              <a:buSzPts val="1550"/>
              <a:buFont typeface="Playfair Display SemiBold"/>
              <a:buNone/>
            </a:pPr>
            <a:r>
              <a:rPr b="1" lang="en-US" sz="1550">
                <a:solidFill>
                  <a:srgbClr val="000000"/>
                </a:solidFill>
                <a:latin typeface="Playfair Display SemiBold"/>
                <a:ea typeface="Playfair Display SemiBold"/>
                <a:cs typeface="Playfair Display SemiBold"/>
                <a:sym typeface="Playfair Display SemiBold"/>
              </a:rPr>
              <a:t>Weighted Loss</a:t>
            </a:r>
            <a:endParaRPr sz="1550">
              <a:solidFill>
                <a:schemeClr val="dk1"/>
              </a:solidFill>
              <a:latin typeface="Calibri"/>
              <a:ea typeface="Calibri"/>
              <a:cs typeface="Calibri"/>
              <a:sym typeface="Calibri"/>
            </a:endParaRPr>
          </a:p>
        </p:txBody>
      </p:sp>
      <p:sp>
        <p:nvSpPr>
          <p:cNvPr id="528" name="Google Shape;528;p71"/>
          <p:cNvSpPr/>
          <p:nvPr/>
        </p:nvSpPr>
        <p:spPr>
          <a:xfrm>
            <a:off x="720209" y="3932992"/>
            <a:ext cx="7703582"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Implemented a custom </a:t>
            </a:r>
            <a:r>
              <a:rPr lang="en-US">
                <a:solidFill>
                  <a:srgbClr val="000000"/>
                </a:solidFill>
                <a:highlight>
                  <a:srgbClr val="F2EDE9"/>
                </a:highlight>
                <a:latin typeface="Consolas"/>
                <a:ea typeface="Consolas"/>
                <a:cs typeface="Consolas"/>
                <a:sym typeface="Consolas"/>
              </a:rPr>
              <a:t>WeightedTrainer</a:t>
            </a:r>
            <a:r>
              <a:rPr lang="en-US">
                <a:solidFill>
                  <a:srgbClr val="000000"/>
                </a:solidFill>
                <a:latin typeface="Public Sans"/>
                <a:ea typeface="Public Sans"/>
                <a:cs typeface="Public Sans"/>
                <a:sym typeface="Public Sans"/>
              </a:rPr>
              <a:t> to use class weights for imbalanced datasets.</a:t>
            </a:r>
            <a:endParaRPr>
              <a:solidFill>
                <a:schemeClr val="dk1"/>
              </a:solidFill>
              <a:latin typeface="Calibri"/>
              <a:ea typeface="Calibri"/>
              <a:cs typeface="Calibri"/>
              <a:sym typeface="Calibri"/>
            </a:endParaRPr>
          </a:p>
        </p:txBody>
      </p:sp>
      <p:sp>
        <p:nvSpPr>
          <p:cNvPr id="529" name="Google Shape;529;p71"/>
          <p:cNvSpPr/>
          <p:nvPr/>
        </p:nvSpPr>
        <p:spPr>
          <a:xfrm>
            <a:off x="554236" y="4510683"/>
            <a:ext cx="8035528" cy="1561148"/>
          </a:xfrm>
          <a:prstGeom prst="roundRect">
            <a:avLst>
              <a:gd fmla="val 4260" name="adj"/>
            </a:avLst>
          </a:prstGeom>
          <a:solidFill>
            <a:srgbClr val="F0DEDC"/>
          </a:solidFill>
          <a:ln cap="flat" cmpd="sng" w="9525">
            <a:solidFill>
              <a:srgbClr val="B4DAE4"/>
            </a:solidFill>
            <a:prstDash val="solid"/>
            <a:round/>
            <a:headEnd len="sm" w="sm" type="none"/>
            <a:tailEnd len="sm" w="sm" type="none"/>
          </a:ln>
          <a:effectLst>
            <a:outerShdw rotWithShape="0" algn="bl" dir="2700000" dist="13970">
              <a:srgbClr val="B4DAE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1"/>
          <p:cNvSpPr/>
          <p:nvPr/>
        </p:nvSpPr>
        <p:spPr>
          <a:xfrm>
            <a:off x="720209" y="4676656"/>
            <a:ext cx="475059" cy="475059"/>
          </a:xfrm>
          <a:prstGeom prst="roundRect">
            <a:avLst>
              <a:gd fmla="val 19246211" name="adj"/>
            </a:avLst>
          </a:prstGeom>
          <a:solidFill>
            <a:srgbClr val="B4D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1" name="Google Shape;531;p71"/>
          <p:cNvPicPr preferRelativeResize="0"/>
          <p:nvPr/>
        </p:nvPicPr>
        <p:blipFill rotWithShape="1">
          <a:blip r:embed="rId6">
            <a:alphaModFix/>
          </a:blip>
          <a:srcRect b="0" l="0" r="0" t="0"/>
          <a:stretch/>
        </p:blipFill>
        <p:spPr>
          <a:xfrm>
            <a:off x="850821" y="4807268"/>
            <a:ext cx="213717" cy="213717"/>
          </a:xfrm>
          <a:prstGeom prst="rect">
            <a:avLst/>
          </a:prstGeom>
          <a:noFill/>
          <a:ln>
            <a:noFill/>
          </a:ln>
        </p:spPr>
      </p:pic>
      <p:sp>
        <p:nvSpPr>
          <p:cNvPr id="532" name="Google Shape;532;p71"/>
          <p:cNvSpPr/>
          <p:nvPr/>
        </p:nvSpPr>
        <p:spPr>
          <a:xfrm>
            <a:off x="720209" y="5310068"/>
            <a:ext cx="1979414" cy="247412"/>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000000"/>
              </a:buClr>
              <a:buSzPts val="1550"/>
              <a:buFont typeface="Playfair Display SemiBold"/>
              <a:buNone/>
            </a:pPr>
            <a:r>
              <a:rPr b="1" lang="en-US" sz="1550">
                <a:solidFill>
                  <a:srgbClr val="000000"/>
                </a:solidFill>
                <a:latin typeface="Playfair Display SemiBold"/>
                <a:ea typeface="Playfair Display SemiBold"/>
                <a:cs typeface="Playfair Display SemiBold"/>
                <a:sym typeface="Playfair Display SemiBold"/>
              </a:rPr>
              <a:t>Performance</a:t>
            </a:r>
            <a:endParaRPr sz="1550">
              <a:solidFill>
                <a:schemeClr val="dk1"/>
              </a:solidFill>
              <a:latin typeface="Calibri"/>
              <a:ea typeface="Calibri"/>
              <a:cs typeface="Calibri"/>
              <a:sym typeface="Calibri"/>
            </a:endParaRPr>
          </a:p>
        </p:txBody>
      </p:sp>
      <p:sp>
        <p:nvSpPr>
          <p:cNvPr id="533" name="Google Shape;533;p71"/>
          <p:cNvSpPr/>
          <p:nvPr/>
        </p:nvSpPr>
        <p:spPr>
          <a:xfrm>
            <a:off x="720209" y="5652492"/>
            <a:ext cx="7703582"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Achieved 62.72% accuracy, 62.12% F1-score, and 82.33% AUC on the validation set.</a:t>
            </a:r>
            <a:endParaRPr>
              <a:solidFill>
                <a:schemeClr val="dk1"/>
              </a:solidFill>
              <a:latin typeface="Calibri"/>
              <a:ea typeface="Calibri"/>
              <a:cs typeface="Calibri"/>
              <a:sym typeface="Calibri"/>
            </a:endParaRPr>
          </a:p>
        </p:txBody>
      </p:sp>
      <p:sp>
        <p:nvSpPr>
          <p:cNvPr id="534" name="Google Shape;534;p71"/>
          <p:cNvSpPr/>
          <p:nvPr/>
        </p:nvSpPr>
        <p:spPr>
          <a:xfrm>
            <a:off x="554236" y="6230183"/>
            <a:ext cx="8035528" cy="1561148"/>
          </a:xfrm>
          <a:prstGeom prst="roundRect">
            <a:avLst>
              <a:gd fmla="val 4260" name="adj"/>
            </a:avLst>
          </a:prstGeom>
          <a:solidFill>
            <a:srgbClr val="F0DEDC"/>
          </a:solidFill>
          <a:ln cap="flat" cmpd="sng" w="9525">
            <a:solidFill>
              <a:srgbClr val="E1C2C2"/>
            </a:solidFill>
            <a:prstDash val="solid"/>
            <a:round/>
            <a:headEnd len="sm" w="sm" type="none"/>
            <a:tailEnd len="sm" w="sm" type="none"/>
          </a:ln>
          <a:effectLst>
            <a:outerShdw rotWithShape="0" algn="bl" dir="2700000" dist="13970">
              <a:srgbClr val="E1C2C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1"/>
          <p:cNvSpPr/>
          <p:nvPr/>
        </p:nvSpPr>
        <p:spPr>
          <a:xfrm>
            <a:off x="720209" y="6396157"/>
            <a:ext cx="475059" cy="475059"/>
          </a:xfrm>
          <a:prstGeom prst="roundRect">
            <a:avLst>
              <a:gd fmla="val 19246211" name="adj"/>
            </a:avLst>
          </a:prstGeom>
          <a:solidFill>
            <a:srgbClr val="E1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6" name="Google Shape;536;p71"/>
          <p:cNvPicPr preferRelativeResize="0"/>
          <p:nvPr/>
        </p:nvPicPr>
        <p:blipFill rotWithShape="1">
          <a:blip r:embed="rId7">
            <a:alphaModFix/>
          </a:blip>
          <a:srcRect b="0" l="0" r="0" t="0"/>
          <a:stretch/>
        </p:blipFill>
        <p:spPr>
          <a:xfrm>
            <a:off x="850821" y="6526768"/>
            <a:ext cx="213717" cy="213717"/>
          </a:xfrm>
          <a:prstGeom prst="rect">
            <a:avLst/>
          </a:prstGeom>
          <a:noFill/>
          <a:ln>
            <a:noFill/>
          </a:ln>
        </p:spPr>
      </p:pic>
      <p:sp>
        <p:nvSpPr>
          <p:cNvPr id="537" name="Google Shape;537;p71"/>
          <p:cNvSpPr/>
          <p:nvPr/>
        </p:nvSpPr>
        <p:spPr>
          <a:xfrm>
            <a:off x="720209" y="7029569"/>
            <a:ext cx="1979414" cy="247412"/>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000000"/>
              </a:buClr>
              <a:buSzPts val="1550"/>
              <a:buFont typeface="Playfair Display SemiBold"/>
              <a:buNone/>
            </a:pPr>
            <a:r>
              <a:rPr b="1" lang="en-US" sz="1550">
                <a:solidFill>
                  <a:srgbClr val="000000"/>
                </a:solidFill>
                <a:latin typeface="Playfair Display SemiBold"/>
                <a:ea typeface="Playfair Display SemiBold"/>
                <a:cs typeface="Playfair Display SemiBold"/>
                <a:sym typeface="Playfair Display SemiBold"/>
              </a:rPr>
              <a:t>Test Evaluation</a:t>
            </a:r>
            <a:endParaRPr sz="1550">
              <a:solidFill>
                <a:schemeClr val="dk1"/>
              </a:solidFill>
              <a:latin typeface="Calibri"/>
              <a:ea typeface="Calibri"/>
              <a:cs typeface="Calibri"/>
              <a:sym typeface="Calibri"/>
            </a:endParaRPr>
          </a:p>
        </p:txBody>
      </p:sp>
      <p:sp>
        <p:nvSpPr>
          <p:cNvPr id="538" name="Google Shape;538;p71"/>
          <p:cNvSpPr/>
          <p:nvPr/>
        </p:nvSpPr>
        <p:spPr>
          <a:xfrm>
            <a:off x="720209" y="7371993"/>
            <a:ext cx="7703582"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200"/>
              <a:buFont typeface="Public Sans"/>
              <a:buNone/>
            </a:pPr>
            <a:r>
              <a:rPr lang="en-US">
                <a:solidFill>
                  <a:srgbClr val="000000"/>
                </a:solidFill>
                <a:latin typeface="Public Sans"/>
                <a:ea typeface="Public Sans"/>
                <a:cs typeface="Public Sans"/>
                <a:sym typeface="Public Sans"/>
              </a:rPr>
              <a:t>Test set results: 49.74% accuracy, 44.64% F1-score, and 64.19% AUC.</a:t>
            </a:r>
            <a:endParaRPr>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2"/>
          <p:cNvSpPr/>
          <p:nvPr/>
        </p:nvSpPr>
        <p:spPr>
          <a:xfrm>
            <a:off x="396829" y="311825"/>
            <a:ext cx="12309900" cy="387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B6981"/>
              </a:buClr>
              <a:buSzPts val="2200"/>
              <a:buFont typeface="Playfair Display SemiBold"/>
              <a:buNone/>
            </a:pPr>
            <a:r>
              <a:rPr b="1" lang="en-US" sz="3200">
                <a:solidFill>
                  <a:srgbClr val="4B6981"/>
                </a:solidFill>
                <a:latin typeface="Playfair Display SemiBold"/>
                <a:ea typeface="Playfair Display SemiBold"/>
                <a:cs typeface="Playfair Display SemiBold"/>
                <a:sym typeface="Playfair Display SemiBold"/>
              </a:rPr>
              <a:t>DistilBERT Training and Evaluation After Data Splitting</a:t>
            </a:r>
            <a:endParaRPr sz="3200">
              <a:solidFill>
                <a:schemeClr val="dk1"/>
              </a:solidFill>
              <a:latin typeface="Calibri"/>
              <a:ea typeface="Calibri"/>
              <a:cs typeface="Calibri"/>
              <a:sym typeface="Calibri"/>
            </a:endParaRPr>
          </a:p>
        </p:txBody>
      </p:sp>
      <p:sp>
        <p:nvSpPr>
          <p:cNvPr id="545" name="Google Shape;545;p72"/>
          <p:cNvSpPr/>
          <p:nvPr/>
        </p:nvSpPr>
        <p:spPr>
          <a:xfrm>
            <a:off x="396810" y="1581148"/>
            <a:ext cx="3820200" cy="1815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B6981"/>
              </a:buClr>
              <a:buSzPts val="1100"/>
              <a:buFont typeface="Playfair Display SemiBold"/>
              <a:buNone/>
            </a:pPr>
            <a:r>
              <a:rPr b="1" lang="en-US" sz="1600">
                <a:solidFill>
                  <a:srgbClr val="4B6981"/>
                </a:solidFill>
                <a:latin typeface="Playfair Display SemiBold"/>
                <a:ea typeface="Playfair Display SemiBold"/>
                <a:cs typeface="Playfair Display SemiBold"/>
                <a:sym typeface="Playfair Display SemiBold"/>
              </a:rPr>
              <a:t>Training Configuration</a:t>
            </a:r>
            <a:endParaRPr sz="1600">
              <a:solidFill>
                <a:schemeClr val="dk1"/>
              </a:solidFill>
              <a:latin typeface="Calibri"/>
              <a:ea typeface="Calibri"/>
              <a:cs typeface="Calibri"/>
              <a:sym typeface="Calibri"/>
            </a:endParaRPr>
          </a:p>
        </p:txBody>
      </p:sp>
      <p:sp>
        <p:nvSpPr>
          <p:cNvPr id="546" name="Google Shape;546;p72"/>
          <p:cNvSpPr/>
          <p:nvPr/>
        </p:nvSpPr>
        <p:spPr>
          <a:xfrm>
            <a:off x="396835" y="1945961"/>
            <a:ext cx="67800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6F655D"/>
              </a:buClr>
              <a:buSzPts val="850"/>
              <a:buFont typeface="Public Sans"/>
              <a:buNone/>
            </a:pPr>
            <a:r>
              <a:rPr lang="en-US" sz="1250">
                <a:solidFill>
                  <a:srgbClr val="6F655D"/>
                </a:solidFill>
                <a:latin typeface="Public Sans"/>
                <a:ea typeface="Public Sans"/>
                <a:cs typeface="Public Sans"/>
                <a:sym typeface="Public Sans"/>
              </a:rPr>
              <a:t>Training Arguments</a:t>
            </a:r>
            <a:r>
              <a:rPr lang="en-US" sz="1250">
                <a:solidFill>
                  <a:srgbClr val="6F655D"/>
                </a:solidFill>
                <a:latin typeface="Public Sans"/>
                <a:ea typeface="Public Sans"/>
                <a:cs typeface="Public Sans"/>
                <a:sym typeface="Public Sans"/>
              </a:rPr>
              <a:t> define hyperparameters: 8 epochs, batch size 8, learning rate 2e-5, and FP16 for efficiency.</a:t>
            </a:r>
            <a:endParaRPr sz="1250">
              <a:solidFill>
                <a:schemeClr val="dk1"/>
              </a:solidFill>
              <a:latin typeface="Calibri"/>
              <a:ea typeface="Calibri"/>
              <a:cs typeface="Calibri"/>
              <a:sym typeface="Calibri"/>
            </a:endParaRPr>
          </a:p>
        </p:txBody>
      </p:sp>
      <p:pic>
        <p:nvPicPr>
          <p:cNvPr descr="preencoded.png" id="547" name="Google Shape;547;p72"/>
          <p:cNvPicPr preferRelativeResize="0"/>
          <p:nvPr/>
        </p:nvPicPr>
        <p:blipFill rotWithShape="1">
          <a:blip r:embed="rId3">
            <a:alphaModFix/>
          </a:blip>
          <a:srcRect b="0" l="0" r="0" t="0"/>
          <a:stretch/>
        </p:blipFill>
        <p:spPr>
          <a:xfrm>
            <a:off x="786850" y="2606350"/>
            <a:ext cx="5789401" cy="3406551"/>
          </a:xfrm>
          <a:prstGeom prst="rect">
            <a:avLst/>
          </a:prstGeom>
          <a:noFill/>
          <a:ln>
            <a:noFill/>
          </a:ln>
        </p:spPr>
      </p:pic>
      <p:sp>
        <p:nvSpPr>
          <p:cNvPr id="548" name="Google Shape;548;p72"/>
          <p:cNvSpPr/>
          <p:nvPr/>
        </p:nvSpPr>
        <p:spPr>
          <a:xfrm>
            <a:off x="7461181" y="1581148"/>
            <a:ext cx="3907800" cy="1815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B6981"/>
              </a:buClr>
              <a:buSzPts val="1100"/>
              <a:buFont typeface="Playfair Display SemiBold"/>
              <a:buNone/>
            </a:pPr>
            <a:r>
              <a:rPr b="1" lang="en-US" sz="1600">
                <a:solidFill>
                  <a:srgbClr val="4B6981"/>
                </a:solidFill>
                <a:latin typeface="Playfair Display SemiBold"/>
                <a:ea typeface="Playfair Display SemiBold"/>
                <a:cs typeface="Playfair Display SemiBold"/>
                <a:sym typeface="Playfair Display SemiBold"/>
              </a:rPr>
              <a:t>Weighted Loss Function</a:t>
            </a:r>
            <a:endParaRPr sz="1600">
              <a:solidFill>
                <a:schemeClr val="dk1"/>
              </a:solidFill>
              <a:latin typeface="Calibri"/>
              <a:ea typeface="Calibri"/>
              <a:cs typeface="Calibri"/>
              <a:sym typeface="Calibri"/>
            </a:endParaRPr>
          </a:p>
        </p:txBody>
      </p:sp>
      <p:sp>
        <p:nvSpPr>
          <p:cNvPr id="549" name="Google Shape;549;p72"/>
          <p:cNvSpPr/>
          <p:nvPr/>
        </p:nvSpPr>
        <p:spPr>
          <a:xfrm>
            <a:off x="7461171" y="1945961"/>
            <a:ext cx="67800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6F655D"/>
              </a:buClr>
              <a:buSzPts val="850"/>
              <a:buFont typeface="Public Sans"/>
              <a:buNone/>
            </a:pPr>
            <a:r>
              <a:rPr lang="en-US" sz="1250">
                <a:solidFill>
                  <a:srgbClr val="6F655D"/>
                </a:solidFill>
                <a:latin typeface="Public Sans"/>
                <a:ea typeface="Public Sans"/>
                <a:cs typeface="Public Sans"/>
                <a:sym typeface="Public Sans"/>
              </a:rPr>
              <a:t>A custom </a:t>
            </a:r>
            <a:r>
              <a:rPr lang="en-US" sz="1250">
                <a:solidFill>
                  <a:srgbClr val="6F655D"/>
                </a:solidFill>
                <a:highlight>
                  <a:srgbClr val="F2EDE9"/>
                </a:highlight>
                <a:latin typeface="Consolas"/>
                <a:ea typeface="Consolas"/>
                <a:cs typeface="Consolas"/>
                <a:sym typeface="Consolas"/>
              </a:rPr>
              <a:t>Weighted Trainer</a:t>
            </a:r>
            <a:r>
              <a:rPr lang="en-US" sz="1250">
                <a:solidFill>
                  <a:srgbClr val="6F655D"/>
                </a:solidFill>
                <a:latin typeface="Public Sans"/>
                <a:ea typeface="Public Sans"/>
                <a:cs typeface="Public Sans"/>
                <a:sym typeface="Public Sans"/>
              </a:rPr>
              <a:t> uses </a:t>
            </a:r>
            <a:r>
              <a:rPr lang="en-US" sz="1250">
                <a:solidFill>
                  <a:srgbClr val="6F655D"/>
                </a:solidFill>
                <a:highlight>
                  <a:srgbClr val="F2EDE9"/>
                </a:highlight>
                <a:latin typeface="Consolas"/>
                <a:ea typeface="Consolas"/>
                <a:cs typeface="Consolas"/>
                <a:sym typeface="Consolas"/>
              </a:rPr>
              <a:t>nn.CrossEntropyLoss</a:t>
            </a:r>
            <a:r>
              <a:rPr lang="en-US" sz="1250">
                <a:solidFill>
                  <a:srgbClr val="6F655D"/>
                </a:solidFill>
                <a:latin typeface="Public Sans"/>
                <a:ea typeface="Public Sans"/>
                <a:cs typeface="Public Sans"/>
                <a:sym typeface="Public Sans"/>
              </a:rPr>
              <a:t> with class weights to handle imbalanced datasets.</a:t>
            </a:r>
            <a:endParaRPr sz="1250">
              <a:solidFill>
                <a:schemeClr val="dk1"/>
              </a:solidFill>
              <a:latin typeface="Calibri"/>
              <a:ea typeface="Calibri"/>
              <a:cs typeface="Calibri"/>
              <a:sym typeface="Calibri"/>
            </a:endParaRPr>
          </a:p>
        </p:txBody>
      </p:sp>
      <p:pic>
        <p:nvPicPr>
          <p:cNvPr descr="preencoded.png" id="550" name="Google Shape;550;p72"/>
          <p:cNvPicPr preferRelativeResize="0"/>
          <p:nvPr/>
        </p:nvPicPr>
        <p:blipFill rotWithShape="1">
          <a:blip r:embed="rId4">
            <a:alphaModFix/>
          </a:blip>
          <a:srcRect b="0" l="0" r="0" t="0"/>
          <a:stretch/>
        </p:blipFill>
        <p:spPr>
          <a:xfrm>
            <a:off x="7888450" y="2532050"/>
            <a:ext cx="5789401" cy="3406551"/>
          </a:xfrm>
          <a:prstGeom prst="rect">
            <a:avLst/>
          </a:prstGeom>
          <a:noFill/>
          <a:ln>
            <a:noFill/>
          </a:ln>
        </p:spPr>
      </p:pic>
      <p:sp>
        <p:nvSpPr>
          <p:cNvPr id="551" name="Google Shape;551;p72"/>
          <p:cNvSpPr/>
          <p:nvPr/>
        </p:nvSpPr>
        <p:spPr>
          <a:xfrm>
            <a:off x="396835" y="6239549"/>
            <a:ext cx="6357300" cy="141600"/>
          </a:xfrm>
          <a:prstGeom prst="roundRect">
            <a:avLst>
              <a:gd fmla="val 33620" name="adj"/>
            </a:avLst>
          </a:prstGeom>
          <a:solidFill>
            <a:srgbClr val="E1C2C2">
              <a:alpha val="49800"/>
            </a:srgbClr>
          </a:solidFill>
          <a:ln cap="flat" cmpd="sng" w="9525">
            <a:solidFill>
              <a:srgbClr val="C7A8A8"/>
            </a:solidFill>
            <a:prstDash val="solid"/>
            <a:round/>
            <a:headEnd len="sm" w="sm" type="none"/>
            <a:tailEnd len="sm" w="sm" type="none"/>
          </a:ln>
          <a:effectLst>
            <a:outerShdw rotWithShape="0" algn="bl" dir="2700000" dist="10160">
              <a:srgbClr val="C7A8A8"/>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2"/>
          <p:cNvSpPr/>
          <p:nvPr/>
        </p:nvSpPr>
        <p:spPr>
          <a:xfrm>
            <a:off x="396835" y="6239549"/>
            <a:ext cx="4720200" cy="141600"/>
          </a:xfrm>
          <a:prstGeom prst="roundRect">
            <a:avLst>
              <a:gd fmla="val 33620" name="adj"/>
            </a:avLst>
          </a:prstGeom>
          <a:solidFill>
            <a:srgbClr val="E99898">
              <a:alpha val="49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2"/>
          <p:cNvSpPr/>
          <p:nvPr/>
        </p:nvSpPr>
        <p:spPr>
          <a:xfrm>
            <a:off x="6839075" y="6239538"/>
            <a:ext cx="740400" cy="14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F655D"/>
              </a:buClr>
              <a:buSzPts val="1100"/>
              <a:buFont typeface="Playfair Display SemiBold"/>
              <a:buNone/>
            </a:pPr>
            <a:r>
              <a:rPr b="1" lang="en-US" sz="1100">
                <a:solidFill>
                  <a:srgbClr val="6F655D"/>
                </a:solidFill>
                <a:latin typeface="Playfair Display SemiBold"/>
                <a:ea typeface="Playfair Display SemiBold"/>
                <a:cs typeface="Playfair Display SemiBold"/>
                <a:sym typeface="Playfair Display SemiBold"/>
              </a:rPr>
              <a:t>74.25%</a:t>
            </a:r>
            <a:endParaRPr sz="1100">
              <a:solidFill>
                <a:schemeClr val="dk1"/>
              </a:solidFill>
              <a:latin typeface="Calibri"/>
              <a:ea typeface="Calibri"/>
              <a:cs typeface="Calibri"/>
              <a:sym typeface="Calibri"/>
            </a:endParaRPr>
          </a:p>
        </p:txBody>
      </p:sp>
      <p:sp>
        <p:nvSpPr>
          <p:cNvPr id="554" name="Google Shape;554;p72"/>
          <p:cNvSpPr/>
          <p:nvPr/>
        </p:nvSpPr>
        <p:spPr>
          <a:xfrm>
            <a:off x="396835" y="6522918"/>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6F655D"/>
              </a:buClr>
              <a:buSzPts val="1100"/>
              <a:buFont typeface="Playfair Display SemiBold"/>
              <a:buNone/>
            </a:pPr>
            <a:r>
              <a:rPr b="1" lang="en-US" sz="1100">
                <a:solidFill>
                  <a:srgbClr val="6F655D"/>
                </a:solidFill>
                <a:latin typeface="Playfair Display SemiBold"/>
                <a:ea typeface="Playfair Display SemiBold"/>
                <a:cs typeface="Playfair Display SemiBold"/>
                <a:sym typeface="Playfair Display SemiBold"/>
              </a:rPr>
              <a:t>Validation Accuracy</a:t>
            </a:r>
            <a:endParaRPr sz="1100">
              <a:solidFill>
                <a:schemeClr val="dk1"/>
              </a:solidFill>
              <a:latin typeface="Calibri"/>
              <a:ea typeface="Calibri"/>
              <a:cs typeface="Calibri"/>
              <a:sym typeface="Calibri"/>
            </a:endParaRPr>
          </a:p>
        </p:txBody>
      </p:sp>
      <p:sp>
        <p:nvSpPr>
          <p:cNvPr id="555" name="Google Shape;555;p72"/>
          <p:cNvSpPr/>
          <p:nvPr/>
        </p:nvSpPr>
        <p:spPr>
          <a:xfrm>
            <a:off x="396835" y="6768067"/>
            <a:ext cx="68475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Achieved on the validation set after 8 epochs.</a:t>
            </a:r>
            <a:endParaRPr sz="850">
              <a:solidFill>
                <a:schemeClr val="dk1"/>
              </a:solidFill>
              <a:latin typeface="Calibri"/>
              <a:ea typeface="Calibri"/>
              <a:cs typeface="Calibri"/>
              <a:sym typeface="Calibri"/>
            </a:endParaRPr>
          </a:p>
        </p:txBody>
      </p:sp>
      <p:sp>
        <p:nvSpPr>
          <p:cNvPr id="556" name="Google Shape;556;p72"/>
          <p:cNvSpPr/>
          <p:nvPr/>
        </p:nvSpPr>
        <p:spPr>
          <a:xfrm>
            <a:off x="7386042" y="6239549"/>
            <a:ext cx="6504900" cy="141600"/>
          </a:xfrm>
          <a:prstGeom prst="roundRect">
            <a:avLst>
              <a:gd fmla="val 33620" name="adj"/>
            </a:avLst>
          </a:prstGeom>
          <a:solidFill>
            <a:srgbClr val="CCC4EC">
              <a:alpha val="49800"/>
            </a:srgbClr>
          </a:solidFill>
          <a:ln cap="flat" cmpd="sng" w="9525">
            <a:solidFill>
              <a:srgbClr val="B2AAD2"/>
            </a:solidFill>
            <a:prstDash val="solid"/>
            <a:round/>
            <a:headEnd len="sm" w="sm" type="none"/>
            <a:tailEnd len="sm" w="sm" type="none"/>
          </a:ln>
          <a:effectLst>
            <a:outerShdw rotWithShape="0" algn="bl" dir="2700000" dist="10160">
              <a:srgbClr val="B2AAD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2"/>
          <p:cNvSpPr/>
          <p:nvPr/>
        </p:nvSpPr>
        <p:spPr>
          <a:xfrm>
            <a:off x="7386042" y="6239549"/>
            <a:ext cx="5789400" cy="141600"/>
          </a:xfrm>
          <a:prstGeom prst="roundRect">
            <a:avLst>
              <a:gd fmla="val 3362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2"/>
          <p:cNvSpPr/>
          <p:nvPr/>
        </p:nvSpPr>
        <p:spPr>
          <a:xfrm>
            <a:off x="13975913" y="6239549"/>
            <a:ext cx="257700" cy="14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F655D"/>
              </a:buClr>
              <a:buSzPts val="1100"/>
              <a:buFont typeface="Playfair Display SemiBold"/>
              <a:buNone/>
            </a:pPr>
            <a:r>
              <a:rPr b="1" lang="en-US" sz="1100">
                <a:solidFill>
                  <a:srgbClr val="6F655D"/>
                </a:solidFill>
                <a:latin typeface="Playfair Display SemiBold"/>
                <a:ea typeface="Playfair Display SemiBold"/>
                <a:cs typeface="Playfair Display SemiBold"/>
                <a:sym typeface="Playfair Display SemiBold"/>
              </a:rPr>
              <a:t>89%</a:t>
            </a:r>
            <a:endParaRPr sz="1100">
              <a:solidFill>
                <a:schemeClr val="dk1"/>
              </a:solidFill>
              <a:latin typeface="Calibri"/>
              <a:ea typeface="Calibri"/>
              <a:cs typeface="Calibri"/>
              <a:sym typeface="Calibri"/>
            </a:endParaRPr>
          </a:p>
        </p:txBody>
      </p:sp>
      <p:sp>
        <p:nvSpPr>
          <p:cNvPr id="559" name="Google Shape;559;p72"/>
          <p:cNvSpPr/>
          <p:nvPr/>
        </p:nvSpPr>
        <p:spPr>
          <a:xfrm>
            <a:off x="7386042" y="6522918"/>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6F655D"/>
              </a:buClr>
              <a:buSzPts val="1100"/>
              <a:buFont typeface="Playfair Display SemiBold"/>
              <a:buNone/>
            </a:pPr>
            <a:r>
              <a:rPr b="1" lang="en-US" sz="1100">
                <a:solidFill>
                  <a:srgbClr val="6F655D"/>
                </a:solidFill>
                <a:latin typeface="Playfair Display SemiBold"/>
                <a:ea typeface="Playfair Display SemiBold"/>
                <a:cs typeface="Playfair Display SemiBold"/>
                <a:sym typeface="Playfair Display SemiBold"/>
              </a:rPr>
              <a:t>Validation AUC</a:t>
            </a:r>
            <a:endParaRPr sz="1100">
              <a:solidFill>
                <a:schemeClr val="dk1"/>
              </a:solidFill>
              <a:latin typeface="Calibri"/>
              <a:ea typeface="Calibri"/>
              <a:cs typeface="Calibri"/>
              <a:sym typeface="Calibri"/>
            </a:endParaRPr>
          </a:p>
        </p:txBody>
      </p:sp>
      <p:sp>
        <p:nvSpPr>
          <p:cNvPr id="560" name="Google Shape;560;p72"/>
          <p:cNvSpPr/>
          <p:nvPr/>
        </p:nvSpPr>
        <p:spPr>
          <a:xfrm>
            <a:off x="7386042" y="6768067"/>
            <a:ext cx="68475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Area Under the Curve, indicating model's discriminative power.</a:t>
            </a:r>
            <a:endParaRPr sz="850">
              <a:solidFill>
                <a:schemeClr val="dk1"/>
              </a:solidFill>
              <a:latin typeface="Calibri"/>
              <a:ea typeface="Calibri"/>
              <a:cs typeface="Calibri"/>
              <a:sym typeface="Calibri"/>
            </a:endParaRPr>
          </a:p>
        </p:txBody>
      </p:sp>
      <p:sp>
        <p:nvSpPr>
          <p:cNvPr id="561" name="Google Shape;561;p72"/>
          <p:cNvSpPr/>
          <p:nvPr/>
        </p:nvSpPr>
        <p:spPr>
          <a:xfrm>
            <a:off x="396835" y="7233006"/>
            <a:ext cx="6429900" cy="141600"/>
          </a:xfrm>
          <a:prstGeom prst="roundRect">
            <a:avLst>
              <a:gd fmla="val 33620" name="adj"/>
            </a:avLst>
          </a:prstGeom>
          <a:solidFill>
            <a:srgbClr val="B4DAE4">
              <a:alpha val="49800"/>
            </a:srgbClr>
          </a:solidFill>
          <a:ln cap="flat" cmpd="sng" w="9525">
            <a:solidFill>
              <a:srgbClr val="9AC0CA"/>
            </a:solidFill>
            <a:prstDash val="solid"/>
            <a:round/>
            <a:headEnd len="sm" w="sm" type="none"/>
            <a:tailEnd len="sm" w="sm" type="none"/>
          </a:ln>
          <a:effectLst>
            <a:outerShdw rotWithShape="0" algn="bl" dir="2700000" dist="10160">
              <a:srgbClr val="9AC0CA"/>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2"/>
          <p:cNvSpPr/>
          <p:nvPr/>
        </p:nvSpPr>
        <p:spPr>
          <a:xfrm>
            <a:off x="396835" y="7233006"/>
            <a:ext cx="4725900" cy="141600"/>
          </a:xfrm>
          <a:prstGeom prst="roundRect">
            <a:avLst>
              <a:gd fmla="val 33620" name="adj"/>
            </a:avLst>
          </a:prstGeom>
          <a:solidFill>
            <a:srgbClr val="6A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2"/>
          <p:cNvSpPr/>
          <p:nvPr/>
        </p:nvSpPr>
        <p:spPr>
          <a:xfrm>
            <a:off x="6911831" y="7233016"/>
            <a:ext cx="549300" cy="181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F655D"/>
              </a:buClr>
              <a:buSzPts val="1100"/>
              <a:buFont typeface="Playfair Display SemiBold"/>
              <a:buNone/>
            </a:pPr>
            <a:r>
              <a:rPr b="1" lang="en-US" sz="1100">
                <a:solidFill>
                  <a:srgbClr val="6F655D"/>
                </a:solidFill>
                <a:latin typeface="Playfair Display SemiBold"/>
                <a:ea typeface="Playfair Display SemiBold"/>
                <a:cs typeface="Playfair Display SemiBold"/>
                <a:sym typeface="Playfair Display SemiBold"/>
              </a:rPr>
              <a:t>73.5%</a:t>
            </a:r>
            <a:endParaRPr sz="1100">
              <a:solidFill>
                <a:schemeClr val="dk1"/>
              </a:solidFill>
              <a:latin typeface="Calibri"/>
              <a:ea typeface="Calibri"/>
              <a:cs typeface="Calibri"/>
              <a:sym typeface="Calibri"/>
            </a:endParaRPr>
          </a:p>
        </p:txBody>
      </p:sp>
      <p:sp>
        <p:nvSpPr>
          <p:cNvPr id="564" name="Google Shape;564;p72"/>
          <p:cNvSpPr/>
          <p:nvPr/>
        </p:nvSpPr>
        <p:spPr>
          <a:xfrm>
            <a:off x="396835" y="7516375"/>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6F655D"/>
              </a:buClr>
              <a:buSzPts val="1100"/>
              <a:buFont typeface="Playfair Display SemiBold"/>
              <a:buNone/>
            </a:pPr>
            <a:r>
              <a:rPr b="1" lang="en-US" sz="1100">
                <a:solidFill>
                  <a:srgbClr val="6F655D"/>
                </a:solidFill>
                <a:latin typeface="Playfair Display SemiBold"/>
                <a:ea typeface="Playfair Display SemiBold"/>
                <a:cs typeface="Playfair Display SemiBold"/>
                <a:sym typeface="Playfair Display SemiBold"/>
              </a:rPr>
              <a:t>Test Accuracy</a:t>
            </a:r>
            <a:endParaRPr sz="1100">
              <a:solidFill>
                <a:schemeClr val="dk1"/>
              </a:solidFill>
              <a:latin typeface="Calibri"/>
              <a:ea typeface="Calibri"/>
              <a:cs typeface="Calibri"/>
              <a:sym typeface="Calibri"/>
            </a:endParaRPr>
          </a:p>
        </p:txBody>
      </p:sp>
      <p:sp>
        <p:nvSpPr>
          <p:cNvPr id="565" name="Google Shape;565;p72"/>
          <p:cNvSpPr/>
          <p:nvPr/>
        </p:nvSpPr>
        <p:spPr>
          <a:xfrm>
            <a:off x="396835" y="7761525"/>
            <a:ext cx="68475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Performance on unseen test data.</a:t>
            </a:r>
            <a:endParaRPr sz="850">
              <a:solidFill>
                <a:schemeClr val="dk1"/>
              </a:solidFill>
              <a:latin typeface="Calibri"/>
              <a:ea typeface="Calibri"/>
              <a:cs typeface="Calibri"/>
              <a:sym typeface="Calibri"/>
            </a:endParaRPr>
          </a:p>
        </p:txBody>
      </p:sp>
      <p:sp>
        <p:nvSpPr>
          <p:cNvPr id="566" name="Google Shape;566;p72"/>
          <p:cNvSpPr/>
          <p:nvPr/>
        </p:nvSpPr>
        <p:spPr>
          <a:xfrm>
            <a:off x="7386042" y="7233006"/>
            <a:ext cx="6503700" cy="141600"/>
          </a:xfrm>
          <a:prstGeom prst="roundRect">
            <a:avLst>
              <a:gd fmla="val 33620" name="adj"/>
            </a:avLst>
          </a:prstGeom>
          <a:solidFill>
            <a:srgbClr val="E1C2C2">
              <a:alpha val="49800"/>
            </a:srgbClr>
          </a:solidFill>
          <a:ln cap="flat" cmpd="sng" w="9525">
            <a:solidFill>
              <a:srgbClr val="C7A8A8"/>
            </a:solidFill>
            <a:prstDash val="solid"/>
            <a:round/>
            <a:headEnd len="sm" w="sm" type="none"/>
            <a:tailEnd len="sm" w="sm" type="none"/>
          </a:ln>
          <a:effectLst>
            <a:outerShdw rotWithShape="0" algn="bl" dir="2700000" dist="10160">
              <a:srgbClr val="C7A8A8"/>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2"/>
          <p:cNvSpPr/>
          <p:nvPr/>
        </p:nvSpPr>
        <p:spPr>
          <a:xfrm>
            <a:off x="7386042" y="7233006"/>
            <a:ext cx="5723100" cy="141600"/>
          </a:xfrm>
          <a:prstGeom prst="roundRect">
            <a:avLst>
              <a:gd fmla="val 33620" name="adj"/>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2"/>
          <p:cNvSpPr/>
          <p:nvPr/>
        </p:nvSpPr>
        <p:spPr>
          <a:xfrm>
            <a:off x="13974604" y="7233006"/>
            <a:ext cx="258900" cy="14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F655D"/>
              </a:buClr>
              <a:buSzPts val="1100"/>
              <a:buFont typeface="Playfair Display SemiBold"/>
              <a:buNone/>
            </a:pPr>
            <a:r>
              <a:rPr b="1" lang="en-US" sz="1100">
                <a:solidFill>
                  <a:srgbClr val="6F655D"/>
                </a:solidFill>
                <a:latin typeface="Playfair Display SemiBold"/>
                <a:ea typeface="Playfair Display SemiBold"/>
                <a:cs typeface="Playfair Display SemiBold"/>
                <a:sym typeface="Playfair Display SemiBold"/>
              </a:rPr>
              <a:t>88%</a:t>
            </a:r>
            <a:endParaRPr sz="1100">
              <a:solidFill>
                <a:schemeClr val="dk1"/>
              </a:solidFill>
              <a:latin typeface="Calibri"/>
              <a:ea typeface="Calibri"/>
              <a:cs typeface="Calibri"/>
              <a:sym typeface="Calibri"/>
            </a:endParaRPr>
          </a:p>
        </p:txBody>
      </p:sp>
      <p:sp>
        <p:nvSpPr>
          <p:cNvPr id="569" name="Google Shape;569;p72"/>
          <p:cNvSpPr/>
          <p:nvPr/>
        </p:nvSpPr>
        <p:spPr>
          <a:xfrm>
            <a:off x="7386042" y="7516375"/>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6F655D"/>
              </a:buClr>
              <a:buSzPts val="1100"/>
              <a:buFont typeface="Playfair Display SemiBold"/>
              <a:buNone/>
            </a:pPr>
            <a:r>
              <a:rPr b="1" lang="en-US" sz="1100">
                <a:solidFill>
                  <a:srgbClr val="6F655D"/>
                </a:solidFill>
                <a:latin typeface="Playfair Display SemiBold"/>
                <a:ea typeface="Playfair Display SemiBold"/>
                <a:cs typeface="Playfair Display SemiBold"/>
                <a:sym typeface="Playfair Display SemiBold"/>
              </a:rPr>
              <a:t>Test AUC</a:t>
            </a:r>
            <a:endParaRPr sz="1100">
              <a:solidFill>
                <a:schemeClr val="dk1"/>
              </a:solidFill>
              <a:latin typeface="Calibri"/>
              <a:ea typeface="Calibri"/>
              <a:cs typeface="Calibri"/>
              <a:sym typeface="Calibri"/>
            </a:endParaRPr>
          </a:p>
        </p:txBody>
      </p:sp>
      <p:sp>
        <p:nvSpPr>
          <p:cNvPr id="570" name="Google Shape;570;p72"/>
          <p:cNvSpPr/>
          <p:nvPr/>
        </p:nvSpPr>
        <p:spPr>
          <a:xfrm>
            <a:off x="7386042" y="7761525"/>
            <a:ext cx="68475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6F655D"/>
              </a:buClr>
              <a:buSzPts val="850"/>
              <a:buFont typeface="Public Sans"/>
              <a:buNone/>
            </a:pPr>
            <a:r>
              <a:rPr lang="en-US" sz="850">
                <a:solidFill>
                  <a:srgbClr val="6F655D"/>
                </a:solidFill>
                <a:latin typeface="Public Sans"/>
                <a:ea typeface="Public Sans"/>
                <a:cs typeface="Public Sans"/>
                <a:sym typeface="Public Sans"/>
              </a:rPr>
              <a:t>AUC score on the test set.</a:t>
            </a:r>
            <a:endParaRPr sz="850">
              <a:solidFill>
                <a:schemeClr val="dk1"/>
              </a:solidFill>
              <a:latin typeface="Calibri"/>
              <a:ea typeface="Calibri"/>
              <a:cs typeface="Calibri"/>
              <a:sym typeface="Calibri"/>
            </a:endParaRPr>
          </a:p>
        </p:txBody>
      </p:sp>
      <p:sp>
        <p:nvSpPr>
          <p:cNvPr id="571" name="Google Shape;571;p72"/>
          <p:cNvSpPr/>
          <p:nvPr/>
        </p:nvSpPr>
        <p:spPr>
          <a:xfrm>
            <a:off x="396803" y="1032123"/>
            <a:ext cx="13275900" cy="251400"/>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6F655D"/>
              </a:buClr>
              <a:buSzPts val="1050"/>
              <a:buFont typeface="Public Sans"/>
              <a:buNone/>
            </a:pPr>
            <a:r>
              <a:rPr lang="en-US" sz="1950">
                <a:solidFill>
                  <a:srgbClr val="6F655D"/>
                </a:solidFill>
                <a:latin typeface="Public Sans"/>
                <a:ea typeface="Public Sans"/>
                <a:cs typeface="Public Sans"/>
                <a:sym typeface="Public Sans"/>
              </a:rPr>
              <a:t>Stratified train-test split of the full dataset to ensure balanced label distribution.</a:t>
            </a:r>
            <a:endParaRPr sz="195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3"/>
          <p:cNvSpPr/>
          <p:nvPr/>
        </p:nvSpPr>
        <p:spPr>
          <a:xfrm>
            <a:off x="762127" y="577090"/>
            <a:ext cx="11895000" cy="696900"/>
          </a:xfrm>
          <a:prstGeom prst="rect">
            <a:avLst/>
          </a:prstGeom>
          <a:noFill/>
          <a:ln>
            <a:noFill/>
          </a:ln>
        </p:spPr>
        <p:txBody>
          <a:bodyPr anchorCtr="0" anchor="t" bIns="0" lIns="0" spcFirstLastPara="1" rIns="0" wrap="square" tIns="0">
            <a:noAutofit/>
          </a:bodyPr>
          <a:lstStyle/>
          <a:p>
            <a:pPr indent="0" lvl="0" marL="0" marR="0" rtl="0" algn="l">
              <a:lnSpc>
                <a:spcPct val="125882"/>
              </a:lnSpc>
              <a:spcBef>
                <a:spcPts val="0"/>
              </a:spcBef>
              <a:spcAft>
                <a:spcPts val="0"/>
              </a:spcAft>
              <a:buClr>
                <a:srgbClr val="4B6981"/>
              </a:buClr>
              <a:buSzPts val="4250"/>
              <a:buFont typeface="Playfair Display SemiBold"/>
              <a:buNone/>
            </a:pPr>
            <a:r>
              <a:rPr b="1" lang="en-US" sz="4250">
                <a:solidFill>
                  <a:srgbClr val="4B6981"/>
                </a:solidFill>
                <a:latin typeface="Playfair Display SemiBold"/>
                <a:ea typeface="Playfair Display SemiBold"/>
                <a:cs typeface="Playfair Display SemiBold"/>
                <a:sym typeface="Playfair Display SemiBold"/>
              </a:rPr>
              <a:t>Cross-Attention Model Architecture</a:t>
            </a:r>
            <a:endParaRPr sz="4250">
              <a:solidFill>
                <a:schemeClr val="dk1"/>
              </a:solidFill>
              <a:latin typeface="Calibri"/>
              <a:ea typeface="Calibri"/>
              <a:cs typeface="Calibri"/>
              <a:sym typeface="Calibri"/>
            </a:endParaRPr>
          </a:p>
        </p:txBody>
      </p:sp>
      <p:sp>
        <p:nvSpPr>
          <p:cNvPr id="578" name="Google Shape;578;p73"/>
          <p:cNvSpPr/>
          <p:nvPr/>
        </p:nvSpPr>
        <p:spPr>
          <a:xfrm>
            <a:off x="762119" y="1785818"/>
            <a:ext cx="13106100" cy="348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A custom BERT-based model with cross-attention for enhanced contextual understanding between job descriptions and resumes.</a:t>
            </a:r>
            <a:endParaRPr sz="1700">
              <a:solidFill>
                <a:schemeClr val="dk1"/>
              </a:solidFill>
              <a:latin typeface="Calibri"/>
              <a:ea typeface="Calibri"/>
              <a:cs typeface="Calibri"/>
              <a:sym typeface="Calibri"/>
            </a:endParaRPr>
          </a:p>
        </p:txBody>
      </p:sp>
      <p:sp>
        <p:nvSpPr>
          <p:cNvPr id="579" name="Google Shape;579;p73"/>
          <p:cNvSpPr/>
          <p:nvPr/>
        </p:nvSpPr>
        <p:spPr>
          <a:xfrm>
            <a:off x="1864281" y="4088844"/>
            <a:ext cx="2721900" cy="340200"/>
          </a:xfrm>
          <a:prstGeom prst="rect">
            <a:avLst/>
          </a:prstGeom>
          <a:noFill/>
          <a:ln>
            <a:noFill/>
          </a:ln>
        </p:spPr>
        <p:txBody>
          <a:bodyPr anchorCtr="0" anchor="t" bIns="0" lIns="0" spcFirstLastPara="1" rIns="0" wrap="square" tIns="0">
            <a:noAutofit/>
          </a:bodyPr>
          <a:lstStyle/>
          <a:p>
            <a:pPr indent="0" lvl="0" marL="0" marR="0" rtl="0" algn="r">
              <a:lnSpc>
                <a:spcPct val="126190"/>
              </a:lnSpc>
              <a:spcBef>
                <a:spcPts val="0"/>
              </a:spcBef>
              <a:spcAft>
                <a:spcPts val="0"/>
              </a:spcAft>
              <a:buClr>
                <a:srgbClr val="6F655D"/>
              </a:buClr>
              <a:buSzPts val="2100"/>
              <a:buFont typeface="Playfair Display SemiBold"/>
              <a:buNone/>
            </a:pPr>
            <a:r>
              <a:rPr b="1" lang="en-US" sz="2100">
                <a:solidFill>
                  <a:srgbClr val="6F655D"/>
                </a:solidFill>
                <a:latin typeface="Playfair Display SemiBold"/>
                <a:ea typeface="Playfair Display SemiBold"/>
                <a:cs typeface="Playfair Display SemiBold"/>
                <a:sym typeface="Playfair Display SemiBold"/>
              </a:rPr>
              <a:t>Dual BERT Encoders</a:t>
            </a:r>
            <a:endParaRPr sz="2100">
              <a:solidFill>
                <a:schemeClr val="dk1"/>
              </a:solidFill>
              <a:latin typeface="Calibri"/>
              <a:ea typeface="Calibri"/>
              <a:cs typeface="Calibri"/>
              <a:sym typeface="Calibri"/>
            </a:endParaRPr>
          </a:p>
        </p:txBody>
      </p:sp>
      <p:sp>
        <p:nvSpPr>
          <p:cNvPr id="580" name="Google Shape;580;p73"/>
          <p:cNvSpPr/>
          <p:nvPr/>
        </p:nvSpPr>
        <p:spPr>
          <a:xfrm>
            <a:off x="762119" y="4559618"/>
            <a:ext cx="3824100" cy="696900"/>
          </a:xfrm>
          <a:prstGeom prst="rect">
            <a:avLst/>
          </a:prstGeom>
          <a:noFill/>
          <a:ln>
            <a:noFill/>
          </a:ln>
        </p:spPr>
        <p:txBody>
          <a:bodyPr anchorCtr="0" anchor="t" bIns="0" lIns="0" spcFirstLastPara="1" rIns="0" wrap="square" tIns="0">
            <a:noAutofit/>
          </a:bodyPr>
          <a:lstStyle/>
          <a:p>
            <a:pPr indent="0" lvl="0" marL="0" marR="0" rtl="0" algn="r">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Separate BERT encoders for Job Description (JD) and Resume.</a:t>
            </a:r>
            <a:endParaRPr sz="1700">
              <a:solidFill>
                <a:schemeClr val="dk1"/>
              </a:solidFill>
              <a:latin typeface="Calibri"/>
              <a:ea typeface="Calibri"/>
              <a:cs typeface="Calibri"/>
              <a:sym typeface="Calibri"/>
            </a:endParaRPr>
          </a:p>
        </p:txBody>
      </p:sp>
      <p:pic>
        <p:nvPicPr>
          <p:cNvPr descr="preencoded.png" id="581" name="Google Shape;581;p73"/>
          <p:cNvPicPr preferRelativeResize="0"/>
          <p:nvPr/>
        </p:nvPicPr>
        <p:blipFill rotWithShape="1">
          <a:blip r:embed="rId3">
            <a:alphaModFix/>
          </a:blip>
          <a:srcRect b="0" l="0" r="0" t="0"/>
          <a:stretch/>
        </p:blipFill>
        <p:spPr>
          <a:xfrm>
            <a:off x="5021580" y="2379107"/>
            <a:ext cx="4587120" cy="4587120"/>
          </a:xfrm>
          <a:prstGeom prst="rect">
            <a:avLst/>
          </a:prstGeom>
          <a:noFill/>
          <a:ln>
            <a:noFill/>
          </a:ln>
        </p:spPr>
      </p:pic>
      <p:pic>
        <p:nvPicPr>
          <p:cNvPr descr="preencoded.png" id="582" name="Google Shape;582;p73"/>
          <p:cNvPicPr preferRelativeResize="0"/>
          <p:nvPr/>
        </p:nvPicPr>
        <p:blipFill rotWithShape="1">
          <a:blip r:embed="rId4">
            <a:alphaModFix/>
          </a:blip>
          <a:srcRect b="0" l="0" r="0" t="0"/>
          <a:stretch/>
        </p:blipFill>
        <p:spPr>
          <a:xfrm>
            <a:off x="5570577" y="4233743"/>
            <a:ext cx="325756" cy="325756"/>
          </a:xfrm>
          <a:prstGeom prst="rect">
            <a:avLst/>
          </a:prstGeom>
          <a:noFill/>
          <a:ln>
            <a:noFill/>
          </a:ln>
        </p:spPr>
      </p:pic>
      <p:sp>
        <p:nvSpPr>
          <p:cNvPr id="583" name="Google Shape;583;p73"/>
          <p:cNvSpPr/>
          <p:nvPr/>
        </p:nvSpPr>
        <p:spPr>
          <a:xfrm>
            <a:off x="9935289" y="2773323"/>
            <a:ext cx="2765100" cy="3402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6F655D"/>
              </a:buClr>
              <a:buSzPts val="2100"/>
              <a:buFont typeface="Playfair Display SemiBold"/>
              <a:buNone/>
            </a:pPr>
            <a:r>
              <a:rPr b="1" lang="en-US" sz="2100">
                <a:solidFill>
                  <a:srgbClr val="6F655D"/>
                </a:solidFill>
                <a:latin typeface="Playfair Display SemiBold"/>
                <a:ea typeface="Playfair Display SemiBold"/>
                <a:cs typeface="Playfair Display SemiBold"/>
                <a:sym typeface="Playfair Display SemiBold"/>
              </a:rPr>
              <a:t>Cross-Attention Layer</a:t>
            </a:r>
            <a:endParaRPr sz="2100">
              <a:solidFill>
                <a:schemeClr val="dk1"/>
              </a:solidFill>
              <a:latin typeface="Calibri"/>
              <a:ea typeface="Calibri"/>
              <a:cs typeface="Calibri"/>
              <a:sym typeface="Calibri"/>
            </a:endParaRPr>
          </a:p>
        </p:txBody>
      </p:sp>
      <p:sp>
        <p:nvSpPr>
          <p:cNvPr id="584" name="Google Shape;584;p73"/>
          <p:cNvSpPr/>
          <p:nvPr/>
        </p:nvSpPr>
        <p:spPr>
          <a:xfrm>
            <a:off x="9935289" y="3244096"/>
            <a:ext cx="3933000" cy="1045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JD tokens attend to Resume tokens, capturing inter-document relationships.</a:t>
            </a:r>
            <a:endParaRPr sz="1700">
              <a:solidFill>
                <a:schemeClr val="dk1"/>
              </a:solidFill>
              <a:latin typeface="Calibri"/>
              <a:ea typeface="Calibri"/>
              <a:cs typeface="Calibri"/>
              <a:sym typeface="Calibri"/>
            </a:endParaRPr>
          </a:p>
        </p:txBody>
      </p:sp>
      <p:pic>
        <p:nvPicPr>
          <p:cNvPr descr="preencoded.png" id="585" name="Google Shape;585;p73"/>
          <p:cNvPicPr preferRelativeResize="0"/>
          <p:nvPr/>
        </p:nvPicPr>
        <p:blipFill rotWithShape="1">
          <a:blip r:embed="rId5">
            <a:alphaModFix/>
          </a:blip>
          <a:srcRect b="0" l="0" r="0" t="0"/>
          <a:stretch/>
        </p:blipFill>
        <p:spPr>
          <a:xfrm>
            <a:off x="5021580" y="2379107"/>
            <a:ext cx="4587120" cy="4587120"/>
          </a:xfrm>
          <a:prstGeom prst="rect">
            <a:avLst/>
          </a:prstGeom>
          <a:noFill/>
          <a:ln>
            <a:noFill/>
          </a:ln>
        </p:spPr>
      </p:pic>
      <p:pic>
        <p:nvPicPr>
          <p:cNvPr descr="preencoded.png" id="586" name="Google Shape;586;p73"/>
          <p:cNvPicPr preferRelativeResize="0"/>
          <p:nvPr/>
        </p:nvPicPr>
        <p:blipFill rotWithShape="1">
          <a:blip r:embed="rId6">
            <a:alphaModFix/>
          </a:blip>
          <a:srcRect b="0" l="0" r="0" t="0"/>
          <a:stretch/>
        </p:blipFill>
        <p:spPr>
          <a:xfrm>
            <a:off x="8182094" y="3278029"/>
            <a:ext cx="325756" cy="325756"/>
          </a:xfrm>
          <a:prstGeom prst="rect">
            <a:avLst/>
          </a:prstGeom>
          <a:noFill/>
          <a:ln>
            <a:noFill/>
          </a:ln>
        </p:spPr>
      </p:pic>
      <p:sp>
        <p:nvSpPr>
          <p:cNvPr id="587" name="Google Shape;587;p73"/>
          <p:cNvSpPr/>
          <p:nvPr/>
        </p:nvSpPr>
        <p:spPr>
          <a:xfrm>
            <a:off x="9935289" y="5404366"/>
            <a:ext cx="2721900" cy="3402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6F655D"/>
              </a:buClr>
              <a:buSzPts val="2100"/>
              <a:buFont typeface="Playfair Display SemiBold"/>
              <a:buNone/>
            </a:pPr>
            <a:r>
              <a:rPr b="1" lang="en-US" sz="2100">
                <a:solidFill>
                  <a:srgbClr val="6F655D"/>
                </a:solidFill>
                <a:latin typeface="Playfair Display SemiBold"/>
                <a:ea typeface="Playfair Display SemiBold"/>
                <a:cs typeface="Playfair Display SemiBold"/>
                <a:sym typeface="Playfair Display SemiBold"/>
              </a:rPr>
              <a:t>Classification Head</a:t>
            </a:r>
            <a:endParaRPr sz="2100">
              <a:solidFill>
                <a:schemeClr val="dk1"/>
              </a:solidFill>
              <a:latin typeface="Calibri"/>
              <a:ea typeface="Calibri"/>
              <a:cs typeface="Calibri"/>
              <a:sym typeface="Calibri"/>
            </a:endParaRPr>
          </a:p>
        </p:txBody>
      </p:sp>
      <p:sp>
        <p:nvSpPr>
          <p:cNvPr id="588" name="Google Shape;588;p73"/>
          <p:cNvSpPr/>
          <p:nvPr/>
        </p:nvSpPr>
        <p:spPr>
          <a:xfrm>
            <a:off x="9935289" y="5875139"/>
            <a:ext cx="3933000" cy="6969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A sequential linear layer for final label prediction.</a:t>
            </a:r>
            <a:endParaRPr sz="1700">
              <a:solidFill>
                <a:schemeClr val="dk1"/>
              </a:solidFill>
              <a:latin typeface="Calibri"/>
              <a:ea typeface="Calibri"/>
              <a:cs typeface="Calibri"/>
              <a:sym typeface="Calibri"/>
            </a:endParaRPr>
          </a:p>
        </p:txBody>
      </p:sp>
      <p:pic>
        <p:nvPicPr>
          <p:cNvPr descr="preencoded.png" id="589" name="Google Shape;589;p73"/>
          <p:cNvPicPr preferRelativeResize="0"/>
          <p:nvPr/>
        </p:nvPicPr>
        <p:blipFill rotWithShape="1">
          <a:blip r:embed="rId7">
            <a:alphaModFix/>
          </a:blip>
          <a:srcRect b="0" l="0" r="0" t="0"/>
          <a:stretch/>
        </p:blipFill>
        <p:spPr>
          <a:xfrm>
            <a:off x="5021580" y="2379107"/>
            <a:ext cx="4587120" cy="4587120"/>
          </a:xfrm>
          <a:prstGeom prst="rect">
            <a:avLst/>
          </a:prstGeom>
          <a:noFill/>
          <a:ln>
            <a:noFill/>
          </a:ln>
        </p:spPr>
      </p:pic>
      <p:pic>
        <p:nvPicPr>
          <p:cNvPr descr="preencoded.png" id="590" name="Google Shape;590;p73"/>
          <p:cNvPicPr preferRelativeResize="0"/>
          <p:nvPr/>
        </p:nvPicPr>
        <p:blipFill rotWithShape="1">
          <a:blip r:embed="rId8">
            <a:alphaModFix/>
          </a:blip>
          <a:srcRect b="0" l="0" r="0" t="0"/>
          <a:stretch/>
        </p:blipFill>
        <p:spPr>
          <a:xfrm>
            <a:off x="7703939" y="6017419"/>
            <a:ext cx="325756" cy="325756"/>
          </a:xfrm>
          <a:prstGeom prst="rect">
            <a:avLst/>
          </a:prstGeom>
          <a:noFill/>
          <a:ln>
            <a:noFill/>
          </a:ln>
        </p:spPr>
      </p:pic>
      <p:sp>
        <p:nvSpPr>
          <p:cNvPr id="591" name="Google Shape;591;p73"/>
          <p:cNvSpPr/>
          <p:nvPr/>
        </p:nvSpPr>
        <p:spPr>
          <a:xfrm>
            <a:off x="762119" y="7211139"/>
            <a:ext cx="13106100" cy="348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6F655D"/>
              </a:buClr>
              <a:buSzPts val="1700"/>
              <a:buFont typeface="Public Sans"/>
              <a:buNone/>
            </a:pPr>
            <a:r>
              <a:rPr lang="en-US" sz="1700">
                <a:solidFill>
                  <a:srgbClr val="6F655D"/>
                </a:solidFill>
                <a:latin typeface="Public Sans"/>
                <a:ea typeface="Public Sans"/>
                <a:cs typeface="Public Sans"/>
                <a:sym typeface="Public Sans"/>
              </a:rPr>
              <a:t>This model achieved a test accuracy of </a:t>
            </a:r>
            <a:r>
              <a:rPr lang="en-US" sz="1700">
                <a:solidFill>
                  <a:srgbClr val="BE49DF"/>
                </a:solidFill>
                <a:latin typeface="Public Sans"/>
                <a:ea typeface="Public Sans"/>
                <a:cs typeface="Public Sans"/>
                <a:sym typeface="Public Sans"/>
              </a:rPr>
              <a:t>73.67%</a:t>
            </a:r>
            <a:r>
              <a:rPr lang="en-US" sz="1700">
                <a:solidFill>
                  <a:srgbClr val="6F655D"/>
                </a:solidFill>
                <a:latin typeface="Public Sans"/>
                <a:ea typeface="Public Sans"/>
                <a:cs typeface="Public Sans"/>
                <a:sym typeface="Public Sans"/>
              </a:rPr>
              <a:t> and an AUC of </a:t>
            </a:r>
            <a:r>
              <a:rPr lang="en-US" sz="1700">
                <a:solidFill>
                  <a:srgbClr val="BE49DF"/>
                </a:solidFill>
                <a:latin typeface="Public Sans"/>
                <a:ea typeface="Public Sans"/>
                <a:cs typeface="Public Sans"/>
                <a:sym typeface="Public Sans"/>
              </a:rPr>
              <a:t>87.7%</a:t>
            </a:r>
            <a:r>
              <a:rPr lang="en-US" sz="1700">
                <a:solidFill>
                  <a:srgbClr val="6F655D"/>
                </a:solidFill>
                <a:latin typeface="Public Sans"/>
                <a:ea typeface="Public Sans"/>
                <a:cs typeface="Public Sans"/>
                <a:sym typeface="Public Sans"/>
              </a:rPr>
              <a:t>, demonstrating robust performance.</a:t>
            </a:r>
            <a:endParaRPr sz="17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4"/>
          <p:cNvSpPr/>
          <p:nvPr/>
        </p:nvSpPr>
        <p:spPr>
          <a:xfrm>
            <a:off x="3742849" y="505897"/>
            <a:ext cx="7144500" cy="5748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9D84B7"/>
              </a:buClr>
              <a:buSzPts val="3600"/>
              <a:buFont typeface="Inter"/>
              <a:buNone/>
            </a:pPr>
            <a:r>
              <a:rPr b="1" lang="en-US" sz="3600">
                <a:solidFill>
                  <a:srgbClr val="9D84B7"/>
                </a:solidFill>
                <a:latin typeface="Inter"/>
                <a:ea typeface="Inter"/>
                <a:cs typeface="Inter"/>
                <a:sym typeface="Inter"/>
              </a:rPr>
              <a:t>CONCLUSION</a:t>
            </a:r>
            <a:endParaRPr b="0" i="0" sz="3600" u="none" cap="none" strike="noStrike">
              <a:solidFill>
                <a:schemeClr val="dk1"/>
              </a:solidFill>
              <a:latin typeface="Calibri"/>
              <a:ea typeface="Calibri"/>
              <a:cs typeface="Calibri"/>
              <a:sym typeface="Calibri"/>
            </a:endParaRPr>
          </a:p>
        </p:txBody>
      </p:sp>
      <p:sp>
        <p:nvSpPr>
          <p:cNvPr id="598" name="Google Shape;598;p74"/>
          <p:cNvSpPr/>
          <p:nvPr/>
        </p:nvSpPr>
        <p:spPr>
          <a:xfrm>
            <a:off x="643890" y="1448633"/>
            <a:ext cx="13342500" cy="588600"/>
          </a:xfrm>
          <a:prstGeom prst="rect">
            <a:avLst/>
          </a:prstGeom>
          <a:noFill/>
          <a:ln>
            <a:noFill/>
          </a:ln>
        </p:spPr>
        <p:txBody>
          <a:bodyPr anchorCtr="0" anchor="t" bIns="0" lIns="0" spcFirstLastPara="1" rIns="0" wrap="square" tIns="0">
            <a:noAutofit/>
          </a:bodyPr>
          <a:lstStyle/>
          <a:p>
            <a:pPr indent="0" lvl="0" marL="0" marR="0" rtl="0" algn="ctr">
              <a:lnSpc>
                <a:spcPct val="164285"/>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We analyzed classical machine learning and advanced deep learning for resume-job description matching, evaluating their strengths in understanding semantic relationships.</a:t>
            </a:r>
            <a:endParaRPr b="0" i="0" sz="1400" u="none" cap="none" strike="noStrike">
              <a:solidFill>
                <a:schemeClr val="dk1"/>
              </a:solidFill>
              <a:latin typeface="Calibri"/>
              <a:ea typeface="Calibri"/>
              <a:cs typeface="Calibri"/>
              <a:sym typeface="Calibri"/>
            </a:endParaRPr>
          </a:p>
        </p:txBody>
      </p:sp>
      <p:sp>
        <p:nvSpPr>
          <p:cNvPr id="599" name="Google Shape;599;p74"/>
          <p:cNvSpPr/>
          <p:nvPr/>
        </p:nvSpPr>
        <p:spPr>
          <a:xfrm>
            <a:off x="643890" y="2244209"/>
            <a:ext cx="6579300" cy="4052700"/>
          </a:xfrm>
          <a:prstGeom prst="roundRect">
            <a:avLst>
              <a:gd fmla="val 1907" name="adj"/>
            </a:avLst>
          </a:prstGeom>
          <a:solidFill>
            <a:srgbClr val="DADBF1"/>
          </a:solidFill>
          <a:ln cap="flat" cmpd="sng" w="9525">
            <a:solidFill>
              <a:srgbClr val="F0E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4"/>
          <p:cNvSpPr/>
          <p:nvPr/>
        </p:nvSpPr>
        <p:spPr>
          <a:xfrm>
            <a:off x="835462" y="2435781"/>
            <a:ext cx="552000" cy="552000"/>
          </a:xfrm>
          <a:prstGeom prst="roundRect">
            <a:avLst>
              <a:gd fmla="val 16567913" name="adj"/>
            </a:avLst>
          </a:prstGeom>
          <a:solidFill>
            <a:srgbClr val="F0E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01" name="Google Shape;601;p74"/>
          <p:cNvPicPr preferRelativeResize="0"/>
          <p:nvPr/>
        </p:nvPicPr>
        <p:blipFill rotWithShape="1">
          <a:blip r:embed="rId3">
            <a:alphaModFix/>
          </a:blip>
          <a:srcRect b="0" l="0" r="0" t="0"/>
          <a:stretch/>
        </p:blipFill>
        <p:spPr>
          <a:xfrm>
            <a:off x="987147" y="2587466"/>
            <a:ext cx="248363" cy="248363"/>
          </a:xfrm>
          <a:prstGeom prst="rect">
            <a:avLst/>
          </a:prstGeom>
          <a:noFill/>
          <a:ln>
            <a:noFill/>
          </a:ln>
        </p:spPr>
      </p:pic>
      <p:sp>
        <p:nvSpPr>
          <p:cNvPr id="602" name="Google Shape;602;p74"/>
          <p:cNvSpPr/>
          <p:nvPr/>
        </p:nvSpPr>
        <p:spPr>
          <a:xfrm>
            <a:off x="1504233" y="2502816"/>
            <a:ext cx="3681000" cy="459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72525"/>
              </a:buClr>
              <a:buSzPts val="2850"/>
              <a:buFont typeface="Inter"/>
              <a:buNone/>
            </a:pPr>
            <a:r>
              <a:rPr b="1" i="0" lang="en-US" sz="2850" u="none" cap="none" strike="noStrike">
                <a:solidFill>
                  <a:srgbClr val="272525"/>
                </a:solidFill>
                <a:latin typeface="Inter"/>
                <a:ea typeface="Inter"/>
                <a:cs typeface="Inter"/>
                <a:sym typeface="Inter"/>
              </a:rPr>
              <a:t>Classical ML Models</a:t>
            </a:r>
            <a:endParaRPr b="0" i="0" sz="2850" u="none" cap="none" strike="noStrike">
              <a:solidFill>
                <a:schemeClr val="dk1"/>
              </a:solidFill>
              <a:latin typeface="Calibri"/>
              <a:ea typeface="Calibri"/>
              <a:cs typeface="Calibri"/>
              <a:sym typeface="Calibri"/>
            </a:endParaRPr>
          </a:p>
        </p:txBody>
      </p:sp>
      <p:sp>
        <p:nvSpPr>
          <p:cNvPr id="603" name="Google Shape;603;p74"/>
          <p:cNvSpPr/>
          <p:nvPr/>
        </p:nvSpPr>
        <p:spPr>
          <a:xfrm>
            <a:off x="835450" y="3333204"/>
            <a:ext cx="6196200" cy="8193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Using TF-IDF, skill counts, and cosine similarity, we trained Logistic Regression, SVM, and XGBoost.</a:t>
            </a:r>
            <a:endParaRPr b="0" i="0" sz="1400" u="none" cap="none" strike="noStrike">
              <a:solidFill>
                <a:schemeClr val="dk1"/>
              </a:solidFill>
              <a:latin typeface="Calibri"/>
              <a:ea typeface="Calibri"/>
              <a:cs typeface="Calibri"/>
              <a:sym typeface="Calibri"/>
            </a:endParaRPr>
          </a:p>
        </p:txBody>
      </p:sp>
      <p:sp>
        <p:nvSpPr>
          <p:cNvPr id="604" name="Google Shape;604;p74"/>
          <p:cNvSpPr/>
          <p:nvPr/>
        </p:nvSpPr>
        <p:spPr>
          <a:xfrm>
            <a:off x="835450" y="4157471"/>
            <a:ext cx="6196200" cy="409500"/>
          </a:xfrm>
          <a:prstGeom prst="rect">
            <a:avLst/>
          </a:prstGeom>
          <a:noFill/>
          <a:ln>
            <a:noFill/>
          </a:ln>
        </p:spPr>
        <p:txBody>
          <a:bodyPr anchorCtr="0" anchor="t" bIns="0" lIns="0" spcFirstLastPara="1" rIns="0" wrap="square" tIns="0">
            <a:noAutofit/>
          </a:bodyPr>
          <a:lstStyle/>
          <a:p>
            <a:pPr indent="-342900" lvl="0" marL="342900" marR="0" rtl="0" algn="l">
              <a:lnSpc>
                <a:spcPct val="164285"/>
              </a:lnSpc>
              <a:spcBef>
                <a:spcPts val="0"/>
              </a:spcBef>
              <a:spcAft>
                <a:spcPts val="0"/>
              </a:spcAft>
              <a:buClr>
                <a:srgbClr val="272525"/>
              </a:buClr>
              <a:buSzPts val="1400"/>
              <a:buFont typeface="Inter"/>
              <a:buChar char="•"/>
            </a:pPr>
            <a:r>
              <a:rPr b="1" i="0" lang="en-US" sz="1400" u="none" cap="none" strike="noStrike">
                <a:solidFill>
                  <a:srgbClr val="272525"/>
                </a:solidFill>
                <a:latin typeface="Inter"/>
                <a:ea typeface="Inter"/>
                <a:cs typeface="Inter"/>
                <a:sym typeface="Inter"/>
              </a:rPr>
              <a:t>Best Performer:</a:t>
            </a:r>
            <a:r>
              <a:rPr b="0" i="0" lang="en-US" sz="1400" u="none" cap="none" strike="noStrike">
                <a:solidFill>
                  <a:srgbClr val="272525"/>
                </a:solidFill>
                <a:latin typeface="Inter"/>
                <a:ea typeface="Inter"/>
                <a:cs typeface="Inter"/>
                <a:sym typeface="Inter"/>
              </a:rPr>
              <a:t> XGBoost (Test AUC: 0.8754) after tuning.</a:t>
            </a:r>
            <a:endParaRPr b="0" i="0" sz="1400" u="none" cap="none" strike="noStrike">
              <a:solidFill>
                <a:schemeClr val="dk1"/>
              </a:solidFill>
              <a:latin typeface="Calibri"/>
              <a:ea typeface="Calibri"/>
              <a:cs typeface="Calibri"/>
              <a:sym typeface="Calibri"/>
            </a:endParaRPr>
          </a:p>
        </p:txBody>
      </p:sp>
      <p:sp>
        <p:nvSpPr>
          <p:cNvPr id="605" name="Google Shape;605;p74"/>
          <p:cNvSpPr/>
          <p:nvPr/>
        </p:nvSpPr>
        <p:spPr>
          <a:xfrm>
            <a:off x="835450" y="4656589"/>
            <a:ext cx="6196200" cy="409500"/>
          </a:xfrm>
          <a:prstGeom prst="rect">
            <a:avLst/>
          </a:prstGeom>
          <a:noFill/>
          <a:ln>
            <a:noFill/>
          </a:ln>
        </p:spPr>
        <p:txBody>
          <a:bodyPr anchorCtr="0" anchor="t" bIns="0" lIns="0" spcFirstLastPara="1" rIns="0" wrap="square" tIns="0">
            <a:noAutofit/>
          </a:bodyPr>
          <a:lstStyle/>
          <a:p>
            <a:pPr indent="-342900" lvl="0" marL="342900" marR="0" rtl="0" algn="l">
              <a:lnSpc>
                <a:spcPct val="164285"/>
              </a:lnSpc>
              <a:spcBef>
                <a:spcPts val="0"/>
              </a:spcBef>
              <a:spcAft>
                <a:spcPts val="0"/>
              </a:spcAft>
              <a:buClr>
                <a:srgbClr val="272525"/>
              </a:buClr>
              <a:buSzPts val="1400"/>
              <a:buFont typeface="Inter"/>
              <a:buChar char="•"/>
            </a:pPr>
            <a:r>
              <a:rPr b="1" i="0" lang="en-US" sz="1400" u="none" cap="none" strike="noStrike">
                <a:solidFill>
                  <a:srgbClr val="272525"/>
                </a:solidFill>
                <a:latin typeface="Inter"/>
                <a:ea typeface="Inter"/>
                <a:cs typeface="Inter"/>
                <a:sym typeface="Inter"/>
              </a:rPr>
              <a:t>Pros:</a:t>
            </a:r>
            <a:r>
              <a:rPr b="0" i="0" lang="en-US" sz="1400" u="none" cap="none" strike="noStrike">
                <a:solidFill>
                  <a:srgbClr val="272525"/>
                </a:solidFill>
                <a:latin typeface="Inter"/>
                <a:ea typeface="Inter"/>
                <a:cs typeface="Inter"/>
                <a:sym typeface="Inter"/>
              </a:rPr>
              <a:t> Interpretability, fast training, reliable generalization.</a:t>
            </a:r>
            <a:endParaRPr b="0" i="0" sz="1400" u="none" cap="none" strike="noStrike">
              <a:solidFill>
                <a:schemeClr val="dk1"/>
              </a:solidFill>
              <a:latin typeface="Calibri"/>
              <a:ea typeface="Calibri"/>
              <a:cs typeface="Calibri"/>
              <a:sym typeface="Calibri"/>
            </a:endParaRPr>
          </a:p>
        </p:txBody>
      </p:sp>
      <p:sp>
        <p:nvSpPr>
          <p:cNvPr id="606" name="Google Shape;606;p74"/>
          <p:cNvSpPr/>
          <p:nvPr/>
        </p:nvSpPr>
        <p:spPr>
          <a:xfrm>
            <a:off x="835450" y="5155709"/>
            <a:ext cx="6196200" cy="409500"/>
          </a:xfrm>
          <a:prstGeom prst="rect">
            <a:avLst/>
          </a:prstGeom>
          <a:noFill/>
          <a:ln>
            <a:noFill/>
          </a:ln>
        </p:spPr>
        <p:txBody>
          <a:bodyPr anchorCtr="0" anchor="t" bIns="0" lIns="0" spcFirstLastPara="1" rIns="0" wrap="square" tIns="0">
            <a:noAutofit/>
          </a:bodyPr>
          <a:lstStyle/>
          <a:p>
            <a:pPr indent="-342900" lvl="0" marL="342900" marR="0" rtl="0" algn="l">
              <a:lnSpc>
                <a:spcPct val="164285"/>
              </a:lnSpc>
              <a:spcBef>
                <a:spcPts val="0"/>
              </a:spcBef>
              <a:spcAft>
                <a:spcPts val="0"/>
              </a:spcAft>
              <a:buClr>
                <a:srgbClr val="272525"/>
              </a:buClr>
              <a:buSzPts val="1400"/>
              <a:buFont typeface="Inter"/>
              <a:buChar char="•"/>
            </a:pPr>
            <a:r>
              <a:rPr b="1" i="0" lang="en-US" sz="1400" u="none" cap="none" strike="noStrike">
                <a:solidFill>
                  <a:srgbClr val="272525"/>
                </a:solidFill>
                <a:latin typeface="Inter"/>
                <a:ea typeface="Inter"/>
                <a:cs typeface="Inter"/>
                <a:sym typeface="Inter"/>
              </a:rPr>
              <a:t>Cons:</a:t>
            </a:r>
            <a:r>
              <a:rPr b="0" i="0" lang="en-US" sz="1400" u="none" cap="none" strike="noStrike">
                <a:solidFill>
                  <a:srgbClr val="272525"/>
                </a:solidFill>
                <a:latin typeface="Inter"/>
                <a:ea typeface="Inter"/>
                <a:cs typeface="Inter"/>
                <a:sym typeface="Inter"/>
              </a:rPr>
              <a:t> Limited for noisy, real-world text without deeper context.</a:t>
            </a:r>
            <a:endParaRPr b="0" i="0" sz="1400" u="none" cap="none" strike="noStrike">
              <a:solidFill>
                <a:schemeClr val="dk1"/>
              </a:solidFill>
              <a:latin typeface="Calibri"/>
              <a:ea typeface="Calibri"/>
              <a:cs typeface="Calibri"/>
              <a:sym typeface="Calibri"/>
            </a:endParaRPr>
          </a:p>
        </p:txBody>
      </p:sp>
      <p:sp>
        <p:nvSpPr>
          <p:cNvPr id="607" name="Google Shape;607;p74"/>
          <p:cNvSpPr/>
          <p:nvPr/>
        </p:nvSpPr>
        <p:spPr>
          <a:xfrm>
            <a:off x="7407116" y="2244209"/>
            <a:ext cx="6579300" cy="4052700"/>
          </a:xfrm>
          <a:prstGeom prst="roundRect">
            <a:avLst>
              <a:gd fmla="val 1907" name="adj"/>
            </a:avLst>
          </a:prstGeom>
          <a:solidFill>
            <a:srgbClr val="DADBF1"/>
          </a:solidFill>
          <a:ln cap="flat" cmpd="sng" w="9525">
            <a:solidFill>
              <a:srgbClr val="E8F4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4"/>
          <p:cNvSpPr/>
          <p:nvPr/>
        </p:nvSpPr>
        <p:spPr>
          <a:xfrm>
            <a:off x="7598688" y="2435781"/>
            <a:ext cx="552000" cy="552000"/>
          </a:xfrm>
          <a:prstGeom prst="roundRect">
            <a:avLst>
              <a:gd fmla="val 16567913" name="adj"/>
            </a:avLst>
          </a:prstGeom>
          <a:solidFill>
            <a:srgbClr val="E8F4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09" name="Google Shape;609;p74"/>
          <p:cNvPicPr preferRelativeResize="0"/>
          <p:nvPr/>
        </p:nvPicPr>
        <p:blipFill rotWithShape="1">
          <a:blip r:embed="rId4">
            <a:alphaModFix/>
          </a:blip>
          <a:srcRect b="0" l="0" r="0" t="0"/>
          <a:stretch/>
        </p:blipFill>
        <p:spPr>
          <a:xfrm>
            <a:off x="7750373" y="2587466"/>
            <a:ext cx="248363" cy="248363"/>
          </a:xfrm>
          <a:prstGeom prst="rect">
            <a:avLst/>
          </a:prstGeom>
          <a:noFill/>
          <a:ln>
            <a:noFill/>
          </a:ln>
        </p:spPr>
      </p:pic>
      <p:sp>
        <p:nvSpPr>
          <p:cNvPr id="610" name="Google Shape;610;p74"/>
          <p:cNvSpPr/>
          <p:nvPr/>
        </p:nvSpPr>
        <p:spPr>
          <a:xfrm>
            <a:off x="8267459" y="2447085"/>
            <a:ext cx="3706500" cy="4599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272525"/>
              </a:buClr>
              <a:buSzPts val="2850"/>
              <a:buFont typeface="Inter"/>
              <a:buNone/>
            </a:pPr>
            <a:r>
              <a:rPr b="1" i="0" lang="en-US" sz="2850" u="none" cap="none" strike="noStrike">
                <a:solidFill>
                  <a:srgbClr val="272525"/>
                </a:solidFill>
                <a:latin typeface="Inter"/>
                <a:ea typeface="Inter"/>
                <a:cs typeface="Inter"/>
                <a:sym typeface="Inter"/>
              </a:rPr>
              <a:t>Advanced AI Models</a:t>
            </a:r>
            <a:endParaRPr b="0" i="0" sz="2850" u="none" cap="none" strike="noStrike">
              <a:solidFill>
                <a:schemeClr val="dk1"/>
              </a:solidFill>
              <a:latin typeface="Calibri"/>
              <a:ea typeface="Calibri"/>
              <a:cs typeface="Calibri"/>
              <a:sym typeface="Calibri"/>
            </a:endParaRPr>
          </a:p>
        </p:txBody>
      </p:sp>
      <p:sp>
        <p:nvSpPr>
          <p:cNvPr id="611" name="Google Shape;611;p74"/>
          <p:cNvSpPr/>
          <p:nvPr/>
        </p:nvSpPr>
        <p:spPr>
          <a:xfrm>
            <a:off x="7598700" y="3314625"/>
            <a:ext cx="6196200" cy="6900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272525"/>
              </a:buClr>
              <a:buSzPts val="1400"/>
              <a:buFont typeface="Inter"/>
              <a:buNone/>
            </a:pPr>
            <a:r>
              <a:rPr b="0" i="0" lang="en-US" sz="1400" u="none" cap="none" strike="noStrike">
                <a:solidFill>
                  <a:srgbClr val="272525"/>
                </a:solidFill>
                <a:latin typeface="Inter"/>
                <a:ea typeface="Inter"/>
                <a:cs typeface="Inter"/>
                <a:sym typeface="Inter"/>
              </a:rPr>
              <a:t>We used tokenized input for DistilBERT and a custom Cross-Attention Dual-Encoder Model.</a:t>
            </a:r>
            <a:endParaRPr b="0" i="0" sz="1400" u="none" cap="none" strike="noStrike">
              <a:solidFill>
                <a:schemeClr val="dk1"/>
              </a:solidFill>
              <a:latin typeface="Calibri"/>
              <a:ea typeface="Calibri"/>
              <a:cs typeface="Calibri"/>
              <a:sym typeface="Calibri"/>
            </a:endParaRPr>
          </a:p>
        </p:txBody>
      </p:sp>
      <p:sp>
        <p:nvSpPr>
          <p:cNvPr id="612" name="Google Shape;612;p74"/>
          <p:cNvSpPr/>
          <p:nvPr/>
        </p:nvSpPr>
        <p:spPr>
          <a:xfrm>
            <a:off x="7598700" y="4134117"/>
            <a:ext cx="6196200" cy="345000"/>
          </a:xfrm>
          <a:prstGeom prst="rect">
            <a:avLst/>
          </a:prstGeom>
          <a:noFill/>
          <a:ln>
            <a:noFill/>
          </a:ln>
        </p:spPr>
        <p:txBody>
          <a:bodyPr anchorCtr="0" anchor="t" bIns="0" lIns="0" spcFirstLastPara="1" rIns="0" wrap="square" tIns="0">
            <a:noAutofit/>
          </a:bodyPr>
          <a:lstStyle/>
          <a:p>
            <a:pPr indent="-342900" lvl="0" marL="342900" marR="0" rtl="0" algn="l">
              <a:lnSpc>
                <a:spcPct val="164285"/>
              </a:lnSpc>
              <a:spcBef>
                <a:spcPts val="0"/>
              </a:spcBef>
              <a:spcAft>
                <a:spcPts val="0"/>
              </a:spcAft>
              <a:buClr>
                <a:srgbClr val="272525"/>
              </a:buClr>
              <a:buSzPts val="1400"/>
              <a:buFont typeface="Inter"/>
              <a:buChar char="•"/>
            </a:pPr>
            <a:r>
              <a:rPr b="1" i="0" lang="en-US" sz="1400" u="none" cap="none" strike="noStrike">
                <a:solidFill>
                  <a:srgbClr val="272525"/>
                </a:solidFill>
                <a:latin typeface="Inter"/>
                <a:ea typeface="Inter"/>
                <a:cs typeface="Inter"/>
                <a:sym typeface="Inter"/>
              </a:rPr>
              <a:t>DistilBERT:</a:t>
            </a:r>
            <a:r>
              <a:rPr b="0" i="0" lang="en-US" sz="1400" u="none" cap="none" strike="noStrike">
                <a:solidFill>
                  <a:srgbClr val="272525"/>
                </a:solidFill>
                <a:latin typeface="Inter"/>
                <a:ea typeface="Inter"/>
                <a:cs typeface="Inter"/>
                <a:sym typeface="Inter"/>
              </a:rPr>
              <a:t> Val: 89% AUC; Test: 88% AUC.</a:t>
            </a:r>
            <a:endParaRPr b="0" i="0" sz="1400" u="none" cap="none" strike="noStrike">
              <a:solidFill>
                <a:schemeClr val="dk1"/>
              </a:solidFill>
              <a:latin typeface="Calibri"/>
              <a:ea typeface="Calibri"/>
              <a:cs typeface="Calibri"/>
              <a:sym typeface="Calibri"/>
            </a:endParaRPr>
          </a:p>
        </p:txBody>
      </p:sp>
      <p:sp>
        <p:nvSpPr>
          <p:cNvPr id="613" name="Google Shape;613;p74"/>
          <p:cNvSpPr/>
          <p:nvPr/>
        </p:nvSpPr>
        <p:spPr>
          <a:xfrm>
            <a:off x="7598700" y="4554541"/>
            <a:ext cx="6196200" cy="345000"/>
          </a:xfrm>
          <a:prstGeom prst="rect">
            <a:avLst/>
          </a:prstGeom>
          <a:noFill/>
          <a:ln>
            <a:noFill/>
          </a:ln>
        </p:spPr>
        <p:txBody>
          <a:bodyPr anchorCtr="0" anchor="t" bIns="0" lIns="0" spcFirstLastPara="1" rIns="0" wrap="square" tIns="0">
            <a:noAutofit/>
          </a:bodyPr>
          <a:lstStyle/>
          <a:p>
            <a:pPr indent="-342900" lvl="0" marL="342900" marR="0" rtl="0" algn="l">
              <a:lnSpc>
                <a:spcPct val="164285"/>
              </a:lnSpc>
              <a:spcBef>
                <a:spcPts val="0"/>
              </a:spcBef>
              <a:spcAft>
                <a:spcPts val="0"/>
              </a:spcAft>
              <a:buClr>
                <a:srgbClr val="272525"/>
              </a:buClr>
              <a:buSzPts val="1400"/>
              <a:buFont typeface="Inter"/>
              <a:buChar char="•"/>
            </a:pPr>
            <a:r>
              <a:rPr b="1" i="0" lang="en-US" sz="1400" u="none" cap="none" strike="noStrike">
                <a:solidFill>
                  <a:srgbClr val="272525"/>
                </a:solidFill>
                <a:latin typeface="Inter"/>
                <a:ea typeface="Inter"/>
                <a:cs typeface="Inter"/>
                <a:sym typeface="Inter"/>
              </a:rPr>
              <a:t>Cross-Attention Dual-Encoder:</a:t>
            </a:r>
            <a:r>
              <a:rPr b="0" i="0" lang="en-US" sz="1400" u="none" cap="none" strike="noStrike">
                <a:solidFill>
                  <a:srgbClr val="272525"/>
                </a:solidFill>
                <a:latin typeface="Inter"/>
                <a:ea typeface="Inter"/>
                <a:cs typeface="Inter"/>
                <a:sym typeface="Inter"/>
              </a:rPr>
              <a:t> Test: 87.7% AUC.</a:t>
            </a:r>
            <a:endParaRPr b="0" i="0" sz="1400" u="none" cap="none" strike="noStrike">
              <a:solidFill>
                <a:schemeClr val="dk1"/>
              </a:solidFill>
              <a:latin typeface="Calibri"/>
              <a:ea typeface="Calibri"/>
              <a:cs typeface="Calibri"/>
              <a:sym typeface="Calibri"/>
            </a:endParaRPr>
          </a:p>
        </p:txBody>
      </p:sp>
      <p:sp>
        <p:nvSpPr>
          <p:cNvPr id="614" name="Google Shape;614;p74"/>
          <p:cNvSpPr/>
          <p:nvPr/>
        </p:nvSpPr>
        <p:spPr>
          <a:xfrm>
            <a:off x="7598700" y="4974967"/>
            <a:ext cx="6196200" cy="690000"/>
          </a:xfrm>
          <a:prstGeom prst="rect">
            <a:avLst/>
          </a:prstGeom>
          <a:noFill/>
          <a:ln>
            <a:noFill/>
          </a:ln>
        </p:spPr>
        <p:txBody>
          <a:bodyPr anchorCtr="0" anchor="t" bIns="0" lIns="0" spcFirstLastPara="1" rIns="0" wrap="square" tIns="0">
            <a:noAutofit/>
          </a:bodyPr>
          <a:lstStyle/>
          <a:p>
            <a:pPr indent="-342900" lvl="0" marL="342900" marR="0" rtl="0" algn="l">
              <a:lnSpc>
                <a:spcPct val="164285"/>
              </a:lnSpc>
              <a:spcBef>
                <a:spcPts val="0"/>
              </a:spcBef>
              <a:spcAft>
                <a:spcPts val="0"/>
              </a:spcAft>
              <a:buClr>
                <a:srgbClr val="272525"/>
              </a:buClr>
              <a:buSzPts val="1400"/>
              <a:buFont typeface="Inter"/>
              <a:buChar char="•"/>
            </a:pPr>
            <a:r>
              <a:rPr b="1" i="0" lang="en-US" sz="1400" u="none" cap="none" strike="noStrike">
                <a:solidFill>
                  <a:srgbClr val="272525"/>
                </a:solidFill>
                <a:latin typeface="Inter"/>
                <a:ea typeface="Inter"/>
                <a:cs typeface="Inter"/>
                <a:sym typeface="Inter"/>
              </a:rPr>
              <a:t>Pros:</a:t>
            </a:r>
            <a:r>
              <a:rPr b="0" i="0" lang="en-US" sz="1400" u="none" cap="none" strike="noStrike">
                <a:solidFill>
                  <a:srgbClr val="272525"/>
                </a:solidFill>
                <a:latin typeface="Inter"/>
                <a:ea typeface="Inter"/>
                <a:cs typeface="Inter"/>
                <a:sym typeface="Inter"/>
              </a:rPr>
              <a:t> Captures nuanced context, handles complex semantics, robust on noisy data.</a:t>
            </a:r>
            <a:endParaRPr b="0" i="0" sz="1400" u="none" cap="none" strike="noStrike">
              <a:solidFill>
                <a:schemeClr val="dk1"/>
              </a:solidFill>
              <a:latin typeface="Calibri"/>
              <a:ea typeface="Calibri"/>
              <a:cs typeface="Calibri"/>
              <a:sym typeface="Calibri"/>
            </a:endParaRPr>
          </a:p>
        </p:txBody>
      </p:sp>
      <p:sp>
        <p:nvSpPr>
          <p:cNvPr id="615" name="Google Shape;615;p74"/>
          <p:cNvSpPr/>
          <p:nvPr/>
        </p:nvSpPr>
        <p:spPr>
          <a:xfrm>
            <a:off x="7598700" y="5740439"/>
            <a:ext cx="6196200" cy="345000"/>
          </a:xfrm>
          <a:prstGeom prst="rect">
            <a:avLst/>
          </a:prstGeom>
          <a:noFill/>
          <a:ln>
            <a:noFill/>
          </a:ln>
        </p:spPr>
        <p:txBody>
          <a:bodyPr anchorCtr="0" anchor="t" bIns="0" lIns="0" spcFirstLastPara="1" rIns="0" wrap="square" tIns="0">
            <a:noAutofit/>
          </a:bodyPr>
          <a:lstStyle/>
          <a:p>
            <a:pPr indent="-342900" lvl="0" marL="342900" marR="0" rtl="0" algn="l">
              <a:lnSpc>
                <a:spcPct val="164285"/>
              </a:lnSpc>
              <a:spcBef>
                <a:spcPts val="0"/>
              </a:spcBef>
              <a:spcAft>
                <a:spcPts val="0"/>
              </a:spcAft>
              <a:buClr>
                <a:srgbClr val="272525"/>
              </a:buClr>
              <a:buSzPts val="1400"/>
              <a:buFont typeface="Inter"/>
              <a:buChar char="•"/>
            </a:pPr>
            <a:r>
              <a:rPr b="1" i="0" lang="en-US" sz="1400" u="none" cap="none" strike="noStrike">
                <a:solidFill>
                  <a:srgbClr val="272525"/>
                </a:solidFill>
                <a:latin typeface="Inter"/>
                <a:ea typeface="Inter"/>
                <a:cs typeface="Inter"/>
                <a:sym typeface="Inter"/>
              </a:rPr>
              <a:t>Cons:</a:t>
            </a:r>
            <a:r>
              <a:rPr b="0" i="0" lang="en-US" sz="1400" u="none" cap="none" strike="noStrike">
                <a:solidFill>
                  <a:srgbClr val="272525"/>
                </a:solidFill>
                <a:latin typeface="Inter"/>
                <a:ea typeface="Inter"/>
                <a:cs typeface="Inter"/>
                <a:sym typeface="Inter"/>
              </a:rPr>
              <a:t> High computational demands, requires meticulous tuning.</a:t>
            </a:r>
            <a:endParaRPr b="0" i="0" sz="1400" u="none" cap="none" strike="noStrike">
              <a:solidFill>
                <a:schemeClr val="dk1"/>
              </a:solidFill>
              <a:latin typeface="Calibri"/>
              <a:ea typeface="Calibri"/>
              <a:cs typeface="Calibri"/>
              <a:sym typeface="Calibri"/>
            </a:endParaRPr>
          </a:p>
        </p:txBody>
      </p:sp>
      <p:sp>
        <p:nvSpPr>
          <p:cNvPr id="616" name="Google Shape;616;p74"/>
          <p:cNvSpPr/>
          <p:nvPr/>
        </p:nvSpPr>
        <p:spPr>
          <a:xfrm>
            <a:off x="643890" y="6503908"/>
            <a:ext cx="13342500" cy="1223400"/>
          </a:xfrm>
          <a:prstGeom prst="roundRect">
            <a:avLst>
              <a:gd fmla="val 6317" name="adj"/>
            </a:avLst>
          </a:prstGeom>
          <a:solidFill>
            <a:srgbClr val="FFF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7" name="Google Shape;617;p74"/>
          <p:cNvPicPr preferRelativeResize="0"/>
          <p:nvPr/>
        </p:nvPicPr>
        <p:blipFill rotWithShape="1">
          <a:blip r:embed="rId5">
            <a:alphaModFix/>
          </a:blip>
          <a:srcRect b="0" l="0" r="0" t="0"/>
          <a:stretch/>
        </p:blipFill>
        <p:spPr>
          <a:xfrm>
            <a:off x="827842" y="6799302"/>
            <a:ext cx="287417" cy="229910"/>
          </a:xfrm>
          <a:prstGeom prst="rect">
            <a:avLst/>
          </a:prstGeom>
          <a:noFill/>
          <a:ln>
            <a:noFill/>
          </a:ln>
        </p:spPr>
      </p:pic>
      <p:sp>
        <p:nvSpPr>
          <p:cNvPr id="618" name="Google Shape;618;p74"/>
          <p:cNvSpPr/>
          <p:nvPr/>
        </p:nvSpPr>
        <p:spPr>
          <a:xfrm>
            <a:off x="1299210" y="6733818"/>
            <a:ext cx="12503400" cy="735900"/>
          </a:xfrm>
          <a:prstGeom prst="rect">
            <a:avLst/>
          </a:prstGeom>
          <a:noFill/>
          <a:ln>
            <a:noFill/>
          </a:ln>
        </p:spPr>
        <p:txBody>
          <a:bodyPr anchorCtr="0" anchor="t" bIns="0" lIns="0" spcFirstLastPara="1" rIns="0" wrap="square" tIns="0">
            <a:noAutofit/>
          </a:bodyPr>
          <a:lstStyle/>
          <a:p>
            <a:pPr indent="0" lvl="0" marL="0" marR="0" rtl="0" algn="ctr">
              <a:lnSpc>
                <a:spcPct val="158333"/>
              </a:lnSpc>
              <a:spcBef>
                <a:spcPts val="0"/>
              </a:spcBef>
              <a:spcAft>
                <a:spcPts val="0"/>
              </a:spcAft>
              <a:buClr>
                <a:srgbClr val="000000"/>
              </a:buClr>
              <a:buSzPts val="1800"/>
              <a:buFont typeface="Inter"/>
              <a:buNone/>
            </a:pPr>
            <a:r>
              <a:rPr b="1" i="0" lang="en-US" sz="1800" u="none" cap="none" strike="noStrike">
                <a:solidFill>
                  <a:srgbClr val="000000"/>
                </a:solidFill>
                <a:latin typeface="Inter"/>
                <a:ea typeface="Inter"/>
                <a:cs typeface="Inter"/>
                <a:sym typeface="Inter"/>
              </a:rPr>
              <a:t>Key Insight:</a:t>
            </a:r>
            <a:r>
              <a:rPr b="0" i="0" lang="en-US" sz="1800" u="none" cap="none" strike="noStrike">
                <a:solidFill>
                  <a:srgbClr val="000000"/>
                </a:solidFill>
                <a:latin typeface="Inter"/>
                <a:ea typeface="Inter"/>
                <a:cs typeface="Inter"/>
                <a:sym typeface="Inter"/>
              </a:rPr>
              <a:t> While classical models are good, advanced transformer-based models consistently perform better by understanding richer semantic relationships. This is crucial for noisy, real-world data.</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3" name="Shape 623"/>
        <p:cNvGrpSpPr/>
        <p:nvPr/>
      </p:nvGrpSpPr>
      <p:grpSpPr>
        <a:xfrm>
          <a:off x="0" y="0"/>
          <a:ext cx="0" cy="0"/>
          <a:chOff x="0" y="0"/>
          <a:chExt cx="0" cy="0"/>
        </a:xfrm>
      </p:grpSpPr>
      <p:sp>
        <p:nvSpPr>
          <p:cNvPr id="624" name="Google Shape;624;p75"/>
          <p:cNvSpPr/>
          <p:nvPr/>
        </p:nvSpPr>
        <p:spPr>
          <a:xfrm>
            <a:off x="793799" y="517875"/>
            <a:ext cx="13454700" cy="907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B6981"/>
              </a:buClr>
              <a:buSzPts val="4450"/>
              <a:buFont typeface="Playfair Display SemiBold"/>
              <a:buNone/>
            </a:pPr>
            <a:r>
              <a:rPr b="1" i="0" lang="en-US" sz="4050" u="none" cap="none" strike="noStrike">
                <a:solidFill>
                  <a:srgbClr val="4B6981"/>
                </a:solidFill>
                <a:latin typeface="Playfair Display SemiBold"/>
                <a:ea typeface="Playfair Display SemiBold"/>
                <a:cs typeface="Playfair Display SemiBold"/>
                <a:sym typeface="Playfair Display SemiBold"/>
              </a:rPr>
              <a:t>Baseline Model Performance (Slides kept for reference)</a:t>
            </a:r>
            <a:endParaRPr b="0" i="0" sz="4050" u="none" cap="none" strike="noStrike">
              <a:solidFill>
                <a:schemeClr val="dk1"/>
              </a:solidFill>
              <a:latin typeface="Calibri"/>
              <a:ea typeface="Calibri"/>
              <a:cs typeface="Calibri"/>
              <a:sym typeface="Calibri"/>
            </a:endParaRPr>
          </a:p>
        </p:txBody>
      </p:sp>
      <p:sp>
        <p:nvSpPr>
          <p:cNvPr id="625" name="Google Shape;625;p75"/>
          <p:cNvSpPr/>
          <p:nvPr/>
        </p:nvSpPr>
        <p:spPr>
          <a:xfrm>
            <a:off x="793810" y="1300379"/>
            <a:ext cx="13042800" cy="838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rPr b="0" i="0" lang="en-US" sz="1800" u="none" cap="none" strike="noStrike">
                <a:solidFill>
                  <a:srgbClr val="6F655D"/>
                </a:solidFill>
                <a:latin typeface="Public Sans"/>
                <a:ea typeface="Public Sans"/>
                <a:cs typeface="Public Sans"/>
                <a:sym typeface="Public Sans"/>
              </a:rPr>
              <a:t>Initial evaluation shows varying performance across models, with XGBoost achieving the highest accuracy on the training set but showing potential for overfitting.</a:t>
            </a:r>
            <a:endParaRPr b="0" i="0" sz="1800" u="none" cap="none" strike="noStrike">
              <a:solidFill>
                <a:schemeClr val="dk1"/>
              </a:solidFill>
              <a:latin typeface="Calibri"/>
              <a:ea typeface="Calibri"/>
              <a:cs typeface="Calibri"/>
              <a:sym typeface="Calibri"/>
            </a:endParaRPr>
          </a:p>
        </p:txBody>
      </p:sp>
      <p:sp>
        <p:nvSpPr>
          <p:cNvPr id="626" name="Google Shape;626;p75"/>
          <p:cNvSpPr/>
          <p:nvPr/>
        </p:nvSpPr>
        <p:spPr>
          <a:xfrm>
            <a:off x="793800" y="2149010"/>
            <a:ext cx="13042800" cy="4222800"/>
          </a:xfrm>
          <a:prstGeom prst="roundRect">
            <a:avLst>
              <a:gd fmla="val 2086" name="adj"/>
            </a:avLst>
          </a:prstGeom>
          <a:noFill/>
          <a:ln cap="flat" cmpd="sng" w="9525">
            <a:solidFill>
              <a:srgbClr val="000000">
                <a:alpha val="745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75"/>
          <p:cNvSpPr/>
          <p:nvPr/>
        </p:nvSpPr>
        <p:spPr>
          <a:xfrm>
            <a:off x="801420" y="2156055"/>
            <a:ext cx="13027500" cy="601200"/>
          </a:xfrm>
          <a:prstGeom prst="rect">
            <a:avLst/>
          </a:prstGeom>
          <a:solidFill>
            <a:srgbClr val="FFFFFF">
              <a:alpha val="35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75"/>
          <p:cNvSpPr/>
          <p:nvPr/>
        </p:nvSpPr>
        <p:spPr>
          <a:xfrm>
            <a:off x="1028471" y="2288917"/>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chemeClr val="dk1"/>
              </a:buClr>
              <a:buSzPts val="1750"/>
              <a:buFont typeface="Calibri"/>
              <a:buNone/>
            </a:pPr>
            <a:r>
              <a:t/>
            </a:r>
            <a:endParaRPr b="0" i="0" sz="1750" u="none" cap="none" strike="noStrike">
              <a:solidFill>
                <a:schemeClr val="dk1"/>
              </a:solidFill>
              <a:latin typeface="Calibri"/>
              <a:ea typeface="Calibri"/>
              <a:cs typeface="Calibri"/>
              <a:sym typeface="Calibri"/>
            </a:endParaRPr>
          </a:p>
        </p:txBody>
      </p:sp>
      <p:sp>
        <p:nvSpPr>
          <p:cNvPr id="629" name="Google Shape;629;p75"/>
          <p:cNvSpPr/>
          <p:nvPr/>
        </p:nvSpPr>
        <p:spPr>
          <a:xfrm>
            <a:off x="4289107" y="2288917"/>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LOGREG</a:t>
            </a:r>
            <a:endParaRPr b="0" i="0" sz="1750" u="none" cap="none" strike="noStrike">
              <a:solidFill>
                <a:schemeClr val="dk1"/>
              </a:solidFill>
              <a:latin typeface="Calibri"/>
              <a:ea typeface="Calibri"/>
              <a:cs typeface="Calibri"/>
              <a:sym typeface="Calibri"/>
            </a:endParaRPr>
          </a:p>
        </p:txBody>
      </p:sp>
      <p:sp>
        <p:nvSpPr>
          <p:cNvPr id="630" name="Google Shape;630;p75"/>
          <p:cNvSpPr/>
          <p:nvPr/>
        </p:nvSpPr>
        <p:spPr>
          <a:xfrm>
            <a:off x="7545932" y="2288917"/>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SVM</a:t>
            </a:r>
            <a:endParaRPr b="0" i="0" sz="1750" u="none" cap="none" strike="noStrike">
              <a:solidFill>
                <a:schemeClr val="dk1"/>
              </a:solidFill>
              <a:latin typeface="Calibri"/>
              <a:ea typeface="Calibri"/>
              <a:cs typeface="Calibri"/>
              <a:sym typeface="Calibri"/>
            </a:endParaRPr>
          </a:p>
        </p:txBody>
      </p:sp>
      <p:sp>
        <p:nvSpPr>
          <p:cNvPr id="631" name="Google Shape;631;p75"/>
          <p:cNvSpPr/>
          <p:nvPr/>
        </p:nvSpPr>
        <p:spPr>
          <a:xfrm>
            <a:off x="10802758" y="2288917"/>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XGB</a:t>
            </a:r>
            <a:endParaRPr b="0" i="0" sz="1750" u="none" cap="none" strike="noStrike">
              <a:solidFill>
                <a:schemeClr val="dk1"/>
              </a:solidFill>
              <a:latin typeface="Calibri"/>
              <a:ea typeface="Calibri"/>
              <a:cs typeface="Calibri"/>
              <a:sym typeface="Calibri"/>
            </a:endParaRPr>
          </a:p>
        </p:txBody>
      </p:sp>
      <p:sp>
        <p:nvSpPr>
          <p:cNvPr id="632" name="Google Shape;632;p75"/>
          <p:cNvSpPr/>
          <p:nvPr/>
        </p:nvSpPr>
        <p:spPr>
          <a:xfrm>
            <a:off x="801420" y="2757293"/>
            <a:ext cx="13027500" cy="601200"/>
          </a:xfrm>
          <a:prstGeom prst="rect">
            <a:avLst/>
          </a:prstGeom>
          <a:solidFill>
            <a:srgbClr val="000000">
              <a:alpha val="35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5"/>
          <p:cNvSpPr/>
          <p:nvPr/>
        </p:nvSpPr>
        <p:spPr>
          <a:xfrm>
            <a:off x="1028471" y="2890156"/>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TRAIN ACC</a:t>
            </a:r>
            <a:endParaRPr b="0" i="0" sz="1750" u="none" cap="none" strike="noStrike">
              <a:solidFill>
                <a:schemeClr val="dk1"/>
              </a:solidFill>
              <a:latin typeface="Calibri"/>
              <a:ea typeface="Calibri"/>
              <a:cs typeface="Calibri"/>
              <a:sym typeface="Calibri"/>
            </a:endParaRPr>
          </a:p>
        </p:txBody>
      </p:sp>
      <p:sp>
        <p:nvSpPr>
          <p:cNvPr id="634" name="Google Shape;634;p75"/>
          <p:cNvSpPr/>
          <p:nvPr/>
        </p:nvSpPr>
        <p:spPr>
          <a:xfrm>
            <a:off x="4289107" y="2890156"/>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0.7568</a:t>
            </a:r>
            <a:endParaRPr b="0" i="0" sz="1750" u="none" cap="none" strike="noStrike">
              <a:solidFill>
                <a:schemeClr val="dk1"/>
              </a:solidFill>
              <a:latin typeface="Calibri"/>
              <a:ea typeface="Calibri"/>
              <a:cs typeface="Calibri"/>
              <a:sym typeface="Calibri"/>
            </a:endParaRPr>
          </a:p>
        </p:txBody>
      </p:sp>
      <p:sp>
        <p:nvSpPr>
          <p:cNvPr id="635" name="Google Shape;635;p75"/>
          <p:cNvSpPr/>
          <p:nvPr/>
        </p:nvSpPr>
        <p:spPr>
          <a:xfrm>
            <a:off x="7545932" y="2890156"/>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0.7926</a:t>
            </a:r>
            <a:endParaRPr b="0" i="0" sz="1750" u="none" cap="none" strike="noStrike">
              <a:solidFill>
                <a:schemeClr val="dk1"/>
              </a:solidFill>
              <a:latin typeface="Calibri"/>
              <a:ea typeface="Calibri"/>
              <a:cs typeface="Calibri"/>
              <a:sym typeface="Calibri"/>
            </a:endParaRPr>
          </a:p>
        </p:txBody>
      </p:sp>
      <p:sp>
        <p:nvSpPr>
          <p:cNvPr id="636" name="Google Shape;636;p75"/>
          <p:cNvSpPr/>
          <p:nvPr/>
        </p:nvSpPr>
        <p:spPr>
          <a:xfrm>
            <a:off x="10802758" y="2890156"/>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0.9991</a:t>
            </a:r>
            <a:endParaRPr b="0" i="0" sz="1750" u="none" cap="none" strike="noStrike">
              <a:solidFill>
                <a:schemeClr val="dk1"/>
              </a:solidFill>
              <a:latin typeface="Calibri"/>
              <a:ea typeface="Calibri"/>
              <a:cs typeface="Calibri"/>
              <a:sym typeface="Calibri"/>
            </a:endParaRPr>
          </a:p>
        </p:txBody>
      </p:sp>
      <p:sp>
        <p:nvSpPr>
          <p:cNvPr id="637" name="Google Shape;637;p75"/>
          <p:cNvSpPr/>
          <p:nvPr/>
        </p:nvSpPr>
        <p:spPr>
          <a:xfrm>
            <a:off x="801420" y="3358532"/>
            <a:ext cx="13027500" cy="601200"/>
          </a:xfrm>
          <a:prstGeom prst="rect">
            <a:avLst/>
          </a:prstGeom>
          <a:solidFill>
            <a:srgbClr val="FFFFFF">
              <a:alpha val="35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5"/>
          <p:cNvSpPr/>
          <p:nvPr/>
        </p:nvSpPr>
        <p:spPr>
          <a:xfrm>
            <a:off x="1028471" y="3491394"/>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TRAIN F1</a:t>
            </a:r>
            <a:endParaRPr b="0" i="0" sz="1750" u="none" cap="none" strike="noStrike">
              <a:solidFill>
                <a:schemeClr val="dk1"/>
              </a:solidFill>
              <a:latin typeface="Calibri"/>
              <a:ea typeface="Calibri"/>
              <a:cs typeface="Calibri"/>
              <a:sym typeface="Calibri"/>
            </a:endParaRPr>
          </a:p>
        </p:txBody>
      </p:sp>
      <p:sp>
        <p:nvSpPr>
          <p:cNvPr id="639" name="Google Shape;639;p75"/>
          <p:cNvSpPr/>
          <p:nvPr/>
        </p:nvSpPr>
        <p:spPr>
          <a:xfrm>
            <a:off x="4289107" y="3491394"/>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0.7529</a:t>
            </a:r>
            <a:endParaRPr b="0" i="0" sz="1750" u="none" cap="none" strike="noStrike">
              <a:solidFill>
                <a:schemeClr val="dk1"/>
              </a:solidFill>
              <a:latin typeface="Calibri"/>
              <a:ea typeface="Calibri"/>
              <a:cs typeface="Calibri"/>
              <a:sym typeface="Calibri"/>
            </a:endParaRPr>
          </a:p>
        </p:txBody>
      </p:sp>
      <p:sp>
        <p:nvSpPr>
          <p:cNvPr id="640" name="Google Shape;640;p75"/>
          <p:cNvSpPr/>
          <p:nvPr/>
        </p:nvSpPr>
        <p:spPr>
          <a:xfrm>
            <a:off x="7545932" y="3491394"/>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0.7920</a:t>
            </a:r>
            <a:endParaRPr b="0" i="0" sz="1750" u="none" cap="none" strike="noStrike">
              <a:solidFill>
                <a:schemeClr val="dk1"/>
              </a:solidFill>
              <a:latin typeface="Calibri"/>
              <a:ea typeface="Calibri"/>
              <a:cs typeface="Calibri"/>
              <a:sym typeface="Calibri"/>
            </a:endParaRPr>
          </a:p>
        </p:txBody>
      </p:sp>
      <p:sp>
        <p:nvSpPr>
          <p:cNvPr id="641" name="Google Shape;641;p75"/>
          <p:cNvSpPr/>
          <p:nvPr/>
        </p:nvSpPr>
        <p:spPr>
          <a:xfrm>
            <a:off x="10802758" y="3491394"/>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0.9991</a:t>
            </a:r>
            <a:endParaRPr b="0" i="0" sz="1750" u="none" cap="none" strike="noStrike">
              <a:solidFill>
                <a:schemeClr val="dk1"/>
              </a:solidFill>
              <a:latin typeface="Calibri"/>
              <a:ea typeface="Calibri"/>
              <a:cs typeface="Calibri"/>
              <a:sym typeface="Calibri"/>
            </a:endParaRPr>
          </a:p>
        </p:txBody>
      </p:sp>
      <p:sp>
        <p:nvSpPr>
          <p:cNvPr id="642" name="Google Shape;642;p75"/>
          <p:cNvSpPr/>
          <p:nvPr/>
        </p:nvSpPr>
        <p:spPr>
          <a:xfrm>
            <a:off x="801420" y="3959770"/>
            <a:ext cx="13027500" cy="601200"/>
          </a:xfrm>
          <a:prstGeom prst="rect">
            <a:avLst/>
          </a:prstGeom>
          <a:solidFill>
            <a:srgbClr val="000000">
              <a:alpha val="35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75"/>
          <p:cNvSpPr/>
          <p:nvPr/>
        </p:nvSpPr>
        <p:spPr>
          <a:xfrm>
            <a:off x="1028471" y="4092632"/>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VAL ACC</a:t>
            </a:r>
            <a:endParaRPr b="0" i="0" sz="1750" u="none" cap="none" strike="noStrike">
              <a:solidFill>
                <a:schemeClr val="dk1"/>
              </a:solidFill>
              <a:latin typeface="Calibri"/>
              <a:ea typeface="Calibri"/>
              <a:cs typeface="Calibri"/>
              <a:sym typeface="Calibri"/>
            </a:endParaRPr>
          </a:p>
        </p:txBody>
      </p:sp>
      <p:sp>
        <p:nvSpPr>
          <p:cNvPr id="644" name="Google Shape;644;p75"/>
          <p:cNvSpPr/>
          <p:nvPr/>
        </p:nvSpPr>
        <p:spPr>
          <a:xfrm>
            <a:off x="4289107" y="4092632"/>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0.6720</a:t>
            </a:r>
            <a:endParaRPr b="0" i="0" sz="1750" u="none" cap="none" strike="noStrike">
              <a:solidFill>
                <a:schemeClr val="dk1"/>
              </a:solidFill>
              <a:latin typeface="Calibri"/>
              <a:ea typeface="Calibri"/>
              <a:cs typeface="Calibri"/>
              <a:sym typeface="Calibri"/>
            </a:endParaRPr>
          </a:p>
        </p:txBody>
      </p:sp>
      <p:sp>
        <p:nvSpPr>
          <p:cNvPr id="645" name="Google Shape;645;p75"/>
          <p:cNvSpPr/>
          <p:nvPr/>
        </p:nvSpPr>
        <p:spPr>
          <a:xfrm>
            <a:off x="7545932" y="4092632"/>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0.7008</a:t>
            </a:r>
            <a:endParaRPr b="0" i="0" sz="1750" u="none" cap="none" strike="noStrike">
              <a:solidFill>
                <a:schemeClr val="dk1"/>
              </a:solidFill>
              <a:latin typeface="Calibri"/>
              <a:ea typeface="Calibri"/>
              <a:cs typeface="Calibri"/>
              <a:sym typeface="Calibri"/>
            </a:endParaRPr>
          </a:p>
        </p:txBody>
      </p:sp>
      <p:sp>
        <p:nvSpPr>
          <p:cNvPr id="646" name="Google Shape;646;p75"/>
          <p:cNvSpPr/>
          <p:nvPr/>
        </p:nvSpPr>
        <p:spPr>
          <a:xfrm>
            <a:off x="10802758" y="4092632"/>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0.7408</a:t>
            </a:r>
            <a:endParaRPr b="0" i="0" sz="1750" u="none" cap="none" strike="noStrike">
              <a:solidFill>
                <a:schemeClr val="dk1"/>
              </a:solidFill>
              <a:latin typeface="Calibri"/>
              <a:ea typeface="Calibri"/>
              <a:cs typeface="Calibri"/>
              <a:sym typeface="Calibri"/>
            </a:endParaRPr>
          </a:p>
        </p:txBody>
      </p:sp>
      <p:sp>
        <p:nvSpPr>
          <p:cNvPr id="647" name="Google Shape;647;p75"/>
          <p:cNvSpPr/>
          <p:nvPr/>
        </p:nvSpPr>
        <p:spPr>
          <a:xfrm>
            <a:off x="801420" y="4561008"/>
            <a:ext cx="13027500" cy="601200"/>
          </a:xfrm>
          <a:prstGeom prst="rect">
            <a:avLst/>
          </a:prstGeom>
          <a:solidFill>
            <a:srgbClr val="FFFFFF">
              <a:alpha val="35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75"/>
          <p:cNvSpPr/>
          <p:nvPr/>
        </p:nvSpPr>
        <p:spPr>
          <a:xfrm>
            <a:off x="1028471" y="4693871"/>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VAL F1</a:t>
            </a:r>
            <a:endParaRPr b="0" i="0" sz="1750" u="none" cap="none" strike="noStrike">
              <a:solidFill>
                <a:schemeClr val="dk1"/>
              </a:solidFill>
              <a:latin typeface="Calibri"/>
              <a:ea typeface="Calibri"/>
              <a:cs typeface="Calibri"/>
              <a:sym typeface="Calibri"/>
            </a:endParaRPr>
          </a:p>
        </p:txBody>
      </p:sp>
      <p:sp>
        <p:nvSpPr>
          <p:cNvPr id="649" name="Google Shape;649;p75"/>
          <p:cNvSpPr/>
          <p:nvPr/>
        </p:nvSpPr>
        <p:spPr>
          <a:xfrm>
            <a:off x="4289107" y="4693871"/>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0.6644</a:t>
            </a:r>
            <a:endParaRPr b="0" i="0" sz="1750" u="none" cap="none" strike="noStrike">
              <a:solidFill>
                <a:schemeClr val="dk1"/>
              </a:solidFill>
              <a:latin typeface="Calibri"/>
              <a:ea typeface="Calibri"/>
              <a:cs typeface="Calibri"/>
              <a:sym typeface="Calibri"/>
            </a:endParaRPr>
          </a:p>
        </p:txBody>
      </p:sp>
      <p:sp>
        <p:nvSpPr>
          <p:cNvPr id="650" name="Google Shape;650;p75"/>
          <p:cNvSpPr/>
          <p:nvPr/>
        </p:nvSpPr>
        <p:spPr>
          <a:xfrm>
            <a:off x="7545932" y="4693871"/>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0.7004</a:t>
            </a:r>
            <a:endParaRPr b="0" i="0" sz="1750" u="none" cap="none" strike="noStrike">
              <a:solidFill>
                <a:schemeClr val="dk1"/>
              </a:solidFill>
              <a:latin typeface="Calibri"/>
              <a:ea typeface="Calibri"/>
              <a:cs typeface="Calibri"/>
              <a:sym typeface="Calibri"/>
            </a:endParaRPr>
          </a:p>
        </p:txBody>
      </p:sp>
      <p:sp>
        <p:nvSpPr>
          <p:cNvPr id="651" name="Google Shape;651;p75"/>
          <p:cNvSpPr/>
          <p:nvPr/>
        </p:nvSpPr>
        <p:spPr>
          <a:xfrm>
            <a:off x="10802758" y="4693871"/>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0.7367</a:t>
            </a:r>
            <a:endParaRPr b="0" i="0" sz="1750" u="none" cap="none" strike="noStrike">
              <a:solidFill>
                <a:schemeClr val="dk1"/>
              </a:solidFill>
              <a:latin typeface="Calibri"/>
              <a:ea typeface="Calibri"/>
              <a:cs typeface="Calibri"/>
              <a:sym typeface="Calibri"/>
            </a:endParaRPr>
          </a:p>
        </p:txBody>
      </p:sp>
      <p:sp>
        <p:nvSpPr>
          <p:cNvPr id="652" name="Google Shape;652;p75"/>
          <p:cNvSpPr/>
          <p:nvPr/>
        </p:nvSpPr>
        <p:spPr>
          <a:xfrm>
            <a:off x="801420" y="5162246"/>
            <a:ext cx="13027500" cy="601200"/>
          </a:xfrm>
          <a:prstGeom prst="rect">
            <a:avLst/>
          </a:prstGeom>
          <a:solidFill>
            <a:srgbClr val="000000">
              <a:alpha val="35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5"/>
          <p:cNvSpPr/>
          <p:nvPr/>
        </p:nvSpPr>
        <p:spPr>
          <a:xfrm>
            <a:off x="1028471" y="5295108"/>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TEST ACC</a:t>
            </a:r>
            <a:endParaRPr b="0" i="0" sz="1750" u="none" cap="none" strike="noStrike">
              <a:solidFill>
                <a:schemeClr val="dk1"/>
              </a:solidFill>
              <a:latin typeface="Calibri"/>
              <a:ea typeface="Calibri"/>
              <a:cs typeface="Calibri"/>
              <a:sym typeface="Calibri"/>
            </a:endParaRPr>
          </a:p>
        </p:txBody>
      </p:sp>
      <p:sp>
        <p:nvSpPr>
          <p:cNvPr id="654" name="Google Shape;654;p75"/>
          <p:cNvSpPr/>
          <p:nvPr/>
        </p:nvSpPr>
        <p:spPr>
          <a:xfrm>
            <a:off x="4289107" y="5295108"/>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0.4946</a:t>
            </a:r>
            <a:endParaRPr b="0" i="0" sz="1750" u="none" cap="none" strike="noStrike">
              <a:solidFill>
                <a:schemeClr val="dk1"/>
              </a:solidFill>
              <a:latin typeface="Calibri"/>
              <a:ea typeface="Calibri"/>
              <a:cs typeface="Calibri"/>
              <a:sym typeface="Calibri"/>
            </a:endParaRPr>
          </a:p>
        </p:txBody>
      </p:sp>
      <p:sp>
        <p:nvSpPr>
          <p:cNvPr id="655" name="Google Shape;655;p75"/>
          <p:cNvSpPr/>
          <p:nvPr/>
        </p:nvSpPr>
        <p:spPr>
          <a:xfrm>
            <a:off x="7545932" y="5295108"/>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0.4690</a:t>
            </a:r>
            <a:endParaRPr b="0" i="0" sz="1750" u="none" cap="none" strike="noStrike">
              <a:solidFill>
                <a:schemeClr val="dk1"/>
              </a:solidFill>
              <a:latin typeface="Calibri"/>
              <a:ea typeface="Calibri"/>
              <a:cs typeface="Calibri"/>
              <a:sym typeface="Calibri"/>
            </a:endParaRPr>
          </a:p>
        </p:txBody>
      </p:sp>
      <p:sp>
        <p:nvSpPr>
          <p:cNvPr id="656" name="Google Shape;656;p75"/>
          <p:cNvSpPr/>
          <p:nvPr/>
        </p:nvSpPr>
        <p:spPr>
          <a:xfrm>
            <a:off x="10802758" y="5295108"/>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0.5344</a:t>
            </a:r>
            <a:endParaRPr b="0" i="0" sz="1750" u="none" cap="none" strike="noStrike">
              <a:solidFill>
                <a:schemeClr val="dk1"/>
              </a:solidFill>
              <a:latin typeface="Calibri"/>
              <a:ea typeface="Calibri"/>
              <a:cs typeface="Calibri"/>
              <a:sym typeface="Calibri"/>
            </a:endParaRPr>
          </a:p>
        </p:txBody>
      </p:sp>
      <p:sp>
        <p:nvSpPr>
          <p:cNvPr id="657" name="Google Shape;657;p75"/>
          <p:cNvSpPr/>
          <p:nvPr/>
        </p:nvSpPr>
        <p:spPr>
          <a:xfrm>
            <a:off x="801420" y="5763484"/>
            <a:ext cx="13027500" cy="601200"/>
          </a:xfrm>
          <a:prstGeom prst="rect">
            <a:avLst/>
          </a:prstGeom>
          <a:solidFill>
            <a:srgbClr val="FFFFFF">
              <a:alpha val="35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75"/>
          <p:cNvSpPr/>
          <p:nvPr/>
        </p:nvSpPr>
        <p:spPr>
          <a:xfrm>
            <a:off x="1028471" y="5896346"/>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1" i="0" lang="en-US" sz="1750" u="none" cap="none" strike="noStrike">
                <a:solidFill>
                  <a:srgbClr val="6F655D"/>
                </a:solidFill>
                <a:latin typeface="Public Sans"/>
                <a:ea typeface="Public Sans"/>
                <a:cs typeface="Public Sans"/>
                <a:sym typeface="Public Sans"/>
              </a:rPr>
              <a:t>TEST F1</a:t>
            </a:r>
            <a:endParaRPr b="0" i="0" sz="1750" u="none" cap="none" strike="noStrike">
              <a:solidFill>
                <a:schemeClr val="dk1"/>
              </a:solidFill>
              <a:latin typeface="Calibri"/>
              <a:ea typeface="Calibri"/>
              <a:cs typeface="Calibri"/>
              <a:sym typeface="Calibri"/>
            </a:endParaRPr>
          </a:p>
        </p:txBody>
      </p:sp>
      <p:sp>
        <p:nvSpPr>
          <p:cNvPr id="659" name="Google Shape;659;p75"/>
          <p:cNvSpPr/>
          <p:nvPr/>
        </p:nvSpPr>
        <p:spPr>
          <a:xfrm>
            <a:off x="4289107" y="5896346"/>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0.4610</a:t>
            </a:r>
            <a:endParaRPr b="0" i="0" sz="1750" u="none" cap="none" strike="noStrike">
              <a:solidFill>
                <a:schemeClr val="dk1"/>
              </a:solidFill>
              <a:latin typeface="Calibri"/>
              <a:ea typeface="Calibri"/>
              <a:cs typeface="Calibri"/>
              <a:sym typeface="Calibri"/>
            </a:endParaRPr>
          </a:p>
        </p:txBody>
      </p:sp>
      <p:sp>
        <p:nvSpPr>
          <p:cNvPr id="660" name="Google Shape;660;p75"/>
          <p:cNvSpPr/>
          <p:nvPr/>
        </p:nvSpPr>
        <p:spPr>
          <a:xfrm>
            <a:off x="7545932" y="5896346"/>
            <a:ext cx="27957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0.4614</a:t>
            </a:r>
            <a:endParaRPr b="0" i="0" sz="1750" u="none" cap="none" strike="noStrike">
              <a:solidFill>
                <a:schemeClr val="dk1"/>
              </a:solidFill>
              <a:latin typeface="Calibri"/>
              <a:ea typeface="Calibri"/>
              <a:cs typeface="Calibri"/>
              <a:sym typeface="Calibri"/>
            </a:endParaRPr>
          </a:p>
        </p:txBody>
      </p:sp>
      <p:sp>
        <p:nvSpPr>
          <p:cNvPr id="661" name="Google Shape;661;p75"/>
          <p:cNvSpPr/>
          <p:nvPr/>
        </p:nvSpPr>
        <p:spPr>
          <a:xfrm>
            <a:off x="10802758" y="5896346"/>
            <a:ext cx="2799300" cy="335700"/>
          </a:xfrm>
          <a:prstGeom prst="rect">
            <a:avLst/>
          </a:prstGeom>
          <a:noFill/>
          <a:ln>
            <a:noFill/>
          </a:ln>
        </p:spPr>
        <p:txBody>
          <a:bodyPr anchorCtr="0" anchor="ctr" bIns="0" lIns="0" spcFirstLastPara="1" rIns="0" wrap="square" tIns="0">
            <a:noAutofit/>
          </a:bodyPr>
          <a:lstStyle/>
          <a:p>
            <a:pPr indent="0" lvl="0" marL="0" marR="0" rtl="0" algn="ctr">
              <a:lnSpc>
                <a:spcPct val="162857"/>
              </a:lnSpc>
              <a:spcBef>
                <a:spcPts val="0"/>
              </a:spcBef>
              <a:spcAft>
                <a:spcPts val="0"/>
              </a:spcAft>
              <a:buClr>
                <a:srgbClr val="6F655D"/>
              </a:buClr>
              <a:buSzPts val="1750"/>
              <a:buFont typeface="Public Sans"/>
              <a:buNone/>
            </a:pPr>
            <a:r>
              <a:rPr b="0" i="0" lang="en-US" sz="1750" u="none" cap="none" strike="noStrike">
                <a:solidFill>
                  <a:srgbClr val="6F655D"/>
                </a:solidFill>
                <a:latin typeface="Public Sans"/>
                <a:ea typeface="Public Sans"/>
                <a:cs typeface="Public Sans"/>
                <a:sym typeface="Public Sans"/>
              </a:rPr>
              <a:t>0.5147</a:t>
            </a:r>
            <a:endParaRPr b="0" i="0" sz="1750" u="none" cap="none" strike="noStrike">
              <a:solidFill>
                <a:schemeClr val="dk1"/>
              </a:solidFill>
              <a:latin typeface="Calibri"/>
              <a:ea typeface="Calibri"/>
              <a:cs typeface="Calibri"/>
              <a:sym typeface="Calibri"/>
            </a:endParaRPr>
          </a:p>
        </p:txBody>
      </p:sp>
      <p:sp>
        <p:nvSpPr>
          <p:cNvPr id="662" name="Google Shape;662;p75"/>
          <p:cNvSpPr/>
          <p:nvPr/>
        </p:nvSpPr>
        <p:spPr>
          <a:xfrm>
            <a:off x="793800" y="6497361"/>
            <a:ext cx="13042800" cy="907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2"/>
          <p:cNvSpPr/>
          <p:nvPr/>
        </p:nvSpPr>
        <p:spPr>
          <a:xfrm>
            <a:off x="396825" y="311825"/>
            <a:ext cx="10202400" cy="595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B6981"/>
              </a:buClr>
              <a:buSzPts val="2200"/>
              <a:buFont typeface="Playfair Display SemiBold"/>
              <a:buNone/>
            </a:pPr>
            <a:r>
              <a:rPr b="1" lang="en-US" sz="3600">
                <a:solidFill>
                  <a:srgbClr val="4B6981"/>
                </a:solidFill>
                <a:latin typeface="Playfair Display SemiBold"/>
                <a:ea typeface="Playfair Display SemiBold"/>
                <a:cs typeface="Playfair Display SemiBold"/>
                <a:sym typeface="Playfair Display SemiBold"/>
              </a:rPr>
              <a:t>Data Cleaning &amp; Leakage</a:t>
            </a:r>
            <a:endParaRPr b="0" i="0" sz="3600" u="none" cap="none" strike="noStrike">
              <a:solidFill>
                <a:schemeClr val="dk1"/>
              </a:solidFill>
              <a:latin typeface="Calibri"/>
              <a:ea typeface="Calibri"/>
              <a:cs typeface="Calibri"/>
              <a:sym typeface="Calibri"/>
            </a:endParaRPr>
          </a:p>
        </p:txBody>
      </p:sp>
      <p:sp>
        <p:nvSpPr>
          <p:cNvPr id="190" name="Google Shape;190;p52"/>
          <p:cNvSpPr/>
          <p:nvPr/>
        </p:nvSpPr>
        <p:spPr>
          <a:xfrm>
            <a:off x="317727" y="4214965"/>
            <a:ext cx="13836600" cy="21900"/>
          </a:xfrm>
          <a:prstGeom prst="rect">
            <a:avLst/>
          </a:prstGeom>
          <a:solidFill>
            <a:srgbClr val="6F655D">
              <a:alpha val="4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2"/>
          <p:cNvSpPr/>
          <p:nvPr/>
        </p:nvSpPr>
        <p:spPr>
          <a:xfrm>
            <a:off x="396910" y="5129151"/>
            <a:ext cx="138366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6F655D"/>
              </a:buClr>
              <a:buSzPts val="850"/>
              <a:buFont typeface="Public Sans"/>
              <a:buNone/>
            </a:pPr>
            <a:r>
              <a:rPr b="0" i="0" lang="en-US" sz="1200" u="none" cap="none" strike="noStrike">
                <a:solidFill>
                  <a:srgbClr val="6F655D"/>
                </a:solidFill>
                <a:latin typeface="Public Sans"/>
                <a:ea typeface="Public Sans"/>
                <a:cs typeface="Public Sans"/>
                <a:sym typeface="Public Sans"/>
              </a:rPr>
              <a:t>Addressing data leakage and class imbalance is crucial for building reliable machine learning models, ensuring their performance translates effectively from development to real-world application.</a:t>
            </a:r>
            <a:endParaRPr b="0" i="0" sz="1200" u="none" cap="none" strike="noStrike">
              <a:solidFill>
                <a:schemeClr val="dk1"/>
              </a:solidFill>
              <a:latin typeface="Calibri"/>
              <a:ea typeface="Calibri"/>
              <a:cs typeface="Calibri"/>
              <a:sym typeface="Calibri"/>
            </a:endParaRPr>
          </a:p>
        </p:txBody>
      </p:sp>
      <p:sp>
        <p:nvSpPr>
          <p:cNvPr id="192" name="Google Shape;192;p52"/>
          <p:cNvSpPr/>
          <p:nvPr/>
        </p:nvSpPr>
        <p:spPr>
          <a:xfrm>
            <a:off x="396825" y="5594281"/>
            <a:ext cx="4381200" cy="4161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B6981"/>
              </a:buClr>
              <a:buSzPts val="1100"/>
              <a:buFont typeface="Playfair Display SemiBold"/>
              <a:buNone/>
            </a:pPr>
            <a:r>
              <a:rPr b="1" i="0" lang="en-US" sz="1800" u="none" cap="none" strike="noStrike">
                <a:solidFill>
                  <a:srgbClr val="4B6981"/>
                </a:solidFill>
                <a:latin typeface="Playfair Display SemiBold"/>
                <a:ea typeface="Playfair Display SemiBold"/>
                <a:cs typeface="Playfair Display SemiBold"/>
                <a:sym typeface="Playfair Display SemiBold"/>
              </a:rPr>
              <a:t>Data Leakage: The "Before" Scenario</a:t>
            </a:r>
            <a:endParaRPr b="0" i="0" sz="1800" u="none" cap="none" strike="noStrike">
              <a:solidFill>
                <a:schemeClr val="dk1"/>
              </a:solidFill>
              <a:latin typeface="Calibri"/>
              <a:ea typeface="Calibri"/>
              <a:cs typeface="Calibri"/>
              <a:sym typeface="Calibri"/>
            </a:endParaRPr>
          </a:p>
        </p:txBody>
      </p:sp>
      <p:sp>
        <p:nvSpPr>
          <p:cNvPr id="193" name="Google Shape;193;p52"/>
          <p:cNvSpPr/>
          <p:nvPr/>
        </p:nvSpPr>
        <p:spPr>
          <a:xfrm>
            <a:off x="396825" y="6168181"/>
            <a:ext cx="6609300" cy="12297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0"/>
              </a:spcBef>
              <a:spcAft>
                <a:spcPts val="0"/>
              </a:spcAft>
              <a:buClr>
                <a:srgbClr val="6F655D"/>
              </a:buClr>
              <a:buSzPts val="1200"/>
              <a:buFont typeface="Public Sans"/>
              <a:buChar char="●"/>
            </a:pPr>
            <a:r>
              <a:rPr b="1" lang="en-US" sz="1200">
                <a:solidFill>
                  <a:srgbClr val="6F655D"/>
                </a:solidFill>
                <a:latin typeface="Public Sans"/>
                <a:ea typeface="Public Sans"/>
                <a:cs typeface="Public Sans"/>
                <a:sym typeface="Public Sans"/>
              </a:rPr>
              <a:t>Discovery: </a:t>
            </a:r>
            <a:r>
              <a:rPr lang="en-US" sz="1200">
                <a:solidFill>
                  <a:srgbClr val="6F655D"/>
                </a:solidFill>
                <a:latin typeface="Public Sans"/>
                <a:ea typeface="Public Sans"/>
                <a:cs typeface="Public Sans"/>
                <a:sym typeface="Public Sans"/>
              </a:rPr>
              <a:t>The target labels (e.g., "Good Fit") were found embedded </a:t>
            </a:r>
            <a:r>
              <a:rPr i="1" lang="en-US" sz="1200">
                <a:solidFill>
                  <a:srgbClr val="6F655D"/>
                </a:solidFill>
                <a:latin typeface="Public Sans"/>
                <a:ea typeface="Public Sans"/>
                <a:cs typeface="Public Sans"/>
                <a:sym typeface="Public Sans"/>
              </a:rPr>
              <a:t>inside</a:t>
            </a:r>
            <a:r>
              <a:rPr lang="en-US" sz="1200">
                <a:solidFill>
                  <a:srgbClr val="6F655D"/>
                </a:solidFill>
                <a:latin typeface="Public Sans"/>
                <a:ea typeface="Public Sans"/>
                <a:cs typeface="Public Sans"/>
                <a:sym typeface="Public Sans"/>
              </a:rPr>
              <a:t> the input text features in over 6,000 instances.</a:t>
            </a:r>
            <a:endParaRPr sz="1200">
              <a:solidFill>
                <a:srgbClr val="6F655D"/>
              </a:solidFill>
              <a:latin typeface="Public Sans"/>
              <a:ea typeface="Public Sans"/>
              <a:cs typeface="Public Sans"/>
              <a:sym typeface="Public Sans"/>
            </a:endParaRPr>
          </a:p>
          <a:p>
            <a:pPr indent="-304800" lvl="0" marL="457200" rtl="0" algn="l">
              <a:lnSpc>
                <a:spcPct val="115000"/>
              </a:lnSpc>
              <a:spcBef>
                <a:spcPts val="1000"/>
              </a:spcBef>
              <a:spcAft>
                <a:spcPts val="1000"/>
              </a:spcAft>
              <a:buClr>
                <a:srgbClr val="6F655D"/>
              </a:buClr>
              <a:buSzPts val="1200"/>
              <a:buFont typeface="Public Sans"/>
              <a:buChar char="●"/>
            </a:pPr>
            <a:r>
              <a:rPr b="1" lang="en-US" sz="1200">
                <a:solidFill>
                  <a:srgbClr val="6F655D"/>
                </a:solidFill>
                <a:latin typeface="Public Sans"/>
                <a:ea typeface="Public Sans"/>
                <a:cs typeface="Public Sans"/>
                <a:sym typeface="Public Sans"/>
              </a:rPr>
              <a:t>Risk: </a:t>
            </a:r>
            <a:r>
              <a:rPr lang="en-US" sz="1200">
                <a:solidFill>
                  <a:srgbClr val="6F655D"/>
                </a:solidFill>
                <a:latin typeface="Public Sans"/>
                <a:ea typeface="Public Sans"/>
                <a:cs typeface="Public Sans"/>
                <a:sym typeface="Public Sans"/>
              </a:rPr>
              <a:t>This causes "Data Leakage," where the model learns to read the answer rather than understand the resume.</a:t>
            </a:r>
            <a:endParaRPr sz="950">
              <a:solidFill>
                <a:srgbClr val="6F655D"/>
              </a:solidFill>
              <a:latin typeface="Public Sans"/>
              <a:ea typeface="Public Sans"/>
              <a:cs typeface="Public Sans"/>
              <a:sym typeface="Public Sans"/>
            </a:endParaRPr>
          </a:p>
        </p:txBody>
      </p:sp>
      <p:sp>
        <p:nvSpPr>
          <p:cNvPr id="194" name="Google Shape;194;p52"/>
          <p:cNvSpPr/>
          <p:nvPr/>
        </p:nvSpPr>
        <p:spPr>
          <a:xfrm>
            <a:off x="7374325" y="5594369"/>
            <a:ext cx="2880600" cy="4161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B6981"/>
              </a:buClr>
              <a:buSzPts val="1100"/>
              <a:buFont typeface="Playfair Display SemiBold"/>
              <a:buNone/>
            </a:pPr>
            <a:r>
              <a:rPr b="1" lang="en-US" sz="1800">
                <a:solidFill>
                  <a:srgbClr val="4B6981"/>
                </a:solidFill>
                <a:latin typeface="Playfair Display SemiBold"/>
                <a:ea typeface="Playfair Display SemiBold"/>
                <a:cs typeface="Playfair Display SemiBold"/>
                <a:sym typeface="Playfair Display SemiBold"/>
              </a:rPr>
              <a:t>Addressing Data Leakage:</a:t>
            </a:r>
            <a:endParaRPr b="0" i="0" sz="1800" u="none" cap="none" strike="noStrike">
              <a:solidFill>
                <a:schemeClr val="dk1"/>
              </a:solidFill>
              <a:latin typeface="Calibri"/>
              <a:ea typeface="Calibri"/>
              <a:cs typeface="Calibri"/>
              <a:sym typeface="Calibri"/>
            </a:endParaRPr>
          </a:p>
        </p:txBody>
      </p:sp>
      <p:sp>
        <p:nvSpPr>
          <p:cNvPr id="195" name="Google Shape;195;p52"/>
          <p:cNvSpPr/>
          <p:nvPr/>
        </p:nvSpPr>
        <p:spPr>
          <a:xfrm>
            <a:off x="7374325" y="6168197"/>
            <a:ext cx="6780000" cy="74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1200">
                <a:solidFill>
                  <a:srgbClr val="6F655D"/>
                </a:solidFill>
                <a:latin typeface="Public Sans"/>
                <a:ea typeface="Public Sans"/>
                <a:cs typeface="Public Sans"/>
                <a:sym typeface="Public Sans"/>
              </a:rPr>
              <a:t>Solution:</a:t>
            </a:r>
            <a:r>
              <a:rPr lang="en-US" sz="1200">
                <a:solidFill>
                  <a:srgbClr val="6F655D"/>
                </a:solidFill>
                <a:latin typeface="Public Sans"/>
                <a:ea typeface="Public Sans"/>
                <a:cs typeface="Public Sans"/>
                <a:sym typeface="Public Sans"/>
              </a:rPr>
              <a:t> Developed a string-based removal function to scrub specific label phrases (good fit, no fit, potential fit, fit score) from the input text.</a:t>
            </a:r>
            <a:endParaRPr sz="1200">
              <a:solidFill>
                <a:srgbClr val="6F655D"/>
              </a:solidFill>
              <a:latin typeface="Public Sans"/>
              <a:ea typeface="Public Sans"/>
              <a:cs typeface="Public Sans"/>
              <a:sym typeface="Public Sans"/>
            </a:endParaRPr>
          </a:p>
          <a:p>
            <a:pPr indent="0" lvl="0" marL="0" marR="0" rtl="0" algn="l">
              <a:lnSpc>
                <a:spcPct val="164705"/>
              </a:lnSpc>
              <a:spcBef>
                <a:spcPts val="1000"/>
              </a:spcBef>
              <a:spcAft>
                <a:spcPts val="0"/>
              </a:spcAft>
              <a:buClr>
                <a:srgbClr val="6F655D"/>
              </a:buClr>
              <a:buSzPts val="850"/>
              <a:buFont typeface="Public Sans"/>
              <a:buNone/>
            </a:pPr>
            <a:r>
              <a:t/>
            </a:r>
            <a:endParaRPr sz="850">
              <a:solidFill>
                <a:srgbClr val="6F655D"/>
              </a:solidFill>
              <a:latin typeface="Public Sans"/>
              <a:ea typeface="Public Sans"/>
              <a:cs typeface="Public Sans"/>
              <a:sym typeface="Public Sans"/>
            </a:endParaRPr>
          </a:p>
        </p:txBody>
      </p:sp>
      <p:sp>
        <p:nvSpPr>
          <p:cNvPr id="196" name="Google Shape;196;p52"/>
          <p:cNvSpPr/>
          <p:nvPr/>
        </p:nvSpPr>
        <p:spPr>
          <a:xfrm>
            <a:off x="396825" y="4556730"/>
            <a:ext cx="4381200" cy="4161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None/>
            </a:pPr>
            <a:r>
              <a:rPr b="1" lang="en-US" sz="2400">
                <a:solidFill>
                  <a:srgbClr val="4B6981"/>
                </a:solidFill>
                <a:latin typeface="Playfair Display SemiBold"/>
                <a:ea typeface="Playfair Display SemiBold"/>
                <a:cs typeface="Playfair Display SemiBold"/>
                <a:sym typeface="Playfair Display SemiBold"/>
              </a:rPr>
              <a:t>b. 	</a:t>
            </a:r>
            <a:r>
              <a:rPr b="1" lang="en-US" sz="2400">
                <a:solidFill>
                  <a:srgbClr val="4B6981"/>
                </a:solidFill>
                <a:latin typeface="Playfair Display SemiBold"/>
                <a:ea typeface="Playfair Display SemiBold"/>
                <a:cs typeface="Playfair Display SemiBold"/>
                <a:sym typeface="Playfair Display SemiBold"/>
              </a:rPr>
              <a:t>Data Leakage</a:t>
            </a:r>
            <a:endParaRPr b="0" i="0" sz="2400" u="none" cap="none" strike="noStrike">
              <a:solidFill>
                <a:schemeClr val="dk1"/>
              </a:solidFill>
              <a:latin typeface="Calibri"/>
              <a:ea typeface="Calibri"/>
              <a:cs typeface="Calibri"/>
              <a:sym typeface="Calibri"/>
            </a:endParaRPr>
          </a:p>
        </p:txBody>
      </p:sp>
      <p:sp>
        <p:nvSpPr>
          <p:cNvPr id="197" name="Google Shape;197;p52"/>
          <p:cNvSpPr txBox="1"/>
          <p:nvPr/>
        </p:nvSpPr>
        <p:spPr>
          <a:xfrm>
            <a:off x="396825" y="1764375"/>
            <a:ext cx="13836600" cy="595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6F655D"/>
              </a:buClr>
              <a:buSzPts val="1400"/>
              <a:buChar char="●"/>
            </a:pPr>
            <a:r>
              <a:rPr lang="en-US">
                <a:solidFill>
                  <a:srgbClr val="6F655D"/>
                </a:solidFill>
                <a:latin typeface="Public Sans Medium"/>
                <a:ea typeface="Public Sans Medium"/>
                <a:cs typeface="Public Sans Medium"/>
                <a:sym typeface="Public Sans Medium"/>
              </a:rPr>
              <a:t>The raw text included systematic noise such as "</a:t>
            </a:r>
            <a:r>
              <a:rPr lang="en-US">
                <a:solidFill>
                  <a:schemeClr val="accent5"/>
                </a:solidFill>
                <a:latin typeface="Public Sans Medium"/>
                <a:ea typeface="Public Sans Medium"/>
                <a:cs typeface="Public Sans Medium"/>
                <a:sym typeface="Public Sans Medium"/>
              </a:rPr>
              <a:t>For the given job description &lt;&lt;"</a:t>
            </a:r>
            <a:r>
              <a:rPr lang="en-US">
                <a:solidFill>
                  <a:srgbClr val="6F655D"/>
                </a:solidFill>
                <a:latin typeface="Public Sans Medium"/>
                <a:ea typeface="Public Sans Medium"/>
                <a:cs typeface="Public Sans Medium"/>
                <a:sym typeface="Public Sans Medium"/>
              </a:rPr>
              <a:t>. (As the dataset seems to be used as prompts for LLM training / fine-tuning)</a:t>
            </a:r>
            <a:endParaRPr>
              <a:solidFill>
                <a:srgbClr val="6F655D"/>
              </a:solidFill>
              <a:latin typeface="Public Sans Medium"/>
              <a:ea typeface="Public Sans Medium"/>
              <a:cs typeface="Public Sans Medium"/>
              <a:sym typeface="Public Sans Medium"/>
            </a:endParaRPr>
          </a:p>
          <a:p>
            <a:pPr indent="-317500" lvl="0" marL="457200" rtl="0" algn="l">
              <a:lnSpc>
                <a:spcPct val="115000"/>
              </a:lnSpc>
              <a:spcBef>
                <a:spcPts val="0"/>
              </a:spcBef>
              <a:spcAft>
                <a:spcPts val="0"/>
              </a:spcAft>
              <a:buClr>
                <a:srgbClr val="6F655D"/>
              </a:buClr>
              <a:buSzPts val="1400"/>
              <a:buChar char="●"/>
            </a:pPr>
            <a:r>
              <a:rPr b="1" lang="en-US">
                <a:solidFill>
                  <a:srgbClr val="6F655D"/>
                </a:solidFill>
                <a:latin typeface="Public Sans"/>
                <a:ea typeface="Public Sans"/>
                <a:cs typeface="Public Sans"/>
                <a:sym typeface="Public Sans"/>
              </a:rPr>
              <a:t>Action:</a:t>
            </a:r>
            <a:r>
              <a:rPr lang="en-US">
                <a:solidFill>
                  <a:srgbClr val="6F655D"/>
                </a:solidFill>
                <a:latin typeface="Public Sans Medium"/>
                <a:ea typeface="Public Sans Medium"/>
                <a:cs typeface="Public Sans Medium"/>
                <a:sym typeface="Public Sans Medium"/>
              </a:rPr>
              <a:t> Implemented Regex cleaning to strip these prefixes and closing brackets (&gt;&gt;) to isolate the actual content.</a:t>
            </a:r>
            <a:endParaRPr sz="3200">
              <a:solidFill>
                <a:srgbClr val="6F655D"/>
              </a:solidFill>
              <a:latin typeface="Public Sans Medium"/>
              <a:ea typeface="Public Sans Medium"/>
              <a:cs typeface="Public Sans Medium"/>
              <a:sym typeface="Public Sans Medium"/>
            </a:endParaRPr>
          </a:p>
        </p:txBody>
      </p:sp>
      <p:sp>
        <p:nvSpPr>
          <p:cNvPr id="198" name="Google Shape;198;p52"/>
          <p:cNvSpPr/>
          <p:nvPr/>
        </p:nvSpPr>
        <p:spPr>
          <a:xfrm>
            <a:off x="396825" y="1236375"/>
            <a:ext cx="6377400" cy="528000"/>
          </a:xfrm>
          <a:prstGeom prst="rect">
            <a:avLst/>
          </a:prstGeom>
          <a:noFill/>
          <a:ln>
            <a:noFill/>
          </a:ln>
        </p:spPr>
        <p:txBody>
          <a:bodyPr anchorCtr="0" anchor="t" bIns="0" lIns="0" spcFirstLastPara="1" rIns="0" wrap="square" tIns="0">
            <a:noAutofit/>
          </a:bodyPr>
          <a:lstStyle/>
          <a:p>
            <a:pPr indent="-381000" lvl="0" marL="457200" marR="0" rtl="0" algn="l">
              <a:lnSpc>
                <a:spcPct val="122727"/>
              </a:lnSpc>
              <a:spcBef>
                <a:spcPts val="0"/>
              </a:spcBef>
              <a:spcAft>
                <a:spcPts val="0"/>
              </a:spcAft>
              <a:buClr>
                <a:srgbClr val="4B6981"/>
              </a:buClr>
              <a:buSzPts val="2400"/>
              <a:buFont typeface="Playfair Display SemiBold"/>
              <a:buAutoNum type="alphaLcPeriod"/>
            </a:pPr>
            <a:r>
              <a:rPr b="1" lang="en-US" sz="2400">
                <a:solidFill>
                  <a:srgbClr val="4B6981"/>
                </a:solidFill>
                <a:latin typeface="Playfair Display SemiBold"/>
                <a:ea typeface="Playfair Display SemiBold"/>
                <a:cs typeface="Playfair Display SemiBold"/>
                <a:sym typeface="Playfair Display SemiBold"/>
              </a:rPr>
              <a:t>Removing Instruction Artifacts</a:t>
            </a:r>
            <a:endParaRPr b="0" i="0" sz="2400" u="none" cap="none" strike="noStrike">
              <a:solidFill>
                <a:schemeClr val="dk1"/>
              </a:solidFill>
              <a:latin typeface="Calibri"/>
              <a:ea typeface="Calibri"/>
              <a:cs typeface="Calibri"/>
              <a:sym typeface="Calibri"/>
            </a:endParaRPr>
          </a:p>
        </p:txBody>
      </p:sp>
      <p:sp>
        <p:nvSpPr>
          <p:cNvPr id="199" name="Google Shape;199;p52"/>
          <p:cNvSpPr txBox="1"/>
          <p:nvPr/>
        </p:nvSpPr>
        <p:spPr>
          <a:xfrm>
            <a:off x="721225" y="3219750"/>
            <a:ext cx="13433100" cy="59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Public Sans"/>
              <a:buChar char="●"/>
            </a:pPr>
            <a:r>
              <a:rPr lang="en-US">
                <a:solidFill>
                  <a:schemeClr val="dk2"/>
                </a:solidFill>
                <a:latin typeface="Public Sans"/>
                <a:ea typeface="Public Sans"/>
                <a:cs typeface="Public Sans"/>
                <a:sym typeface="Public Sans"/>
              </a:rPr>
              <a:t>Once the JD and Resume splits were made, the text was once again specifically cleaned, removing content not relevant for our task, like contact information, EEO policy, legal, fluff keywords and more.</a:t>
            </a:r>
            <a:endParaRPr>
              <a:solidFill>
                <a:schemeClr val="dk2"/>
              </a:solidFill>
              <a:latin typeface="Public Sans"/>
              <a:ea typeface="Public Sans"/>
              <a:cs typeface="Public Sans"/>
              <a:sym typeface="Public Sans"/>
            </a:endParaRPr>
          </a:p>
        </p:txBody>
      </p:sp>
      <p:sp>
        <p:nvSpPr>
          <p:cNvPr id="200" name="Google Shape;200;p52"/>
          <p:cNvSpPr/>
          <p:nvPr/>
        </p:nvSpPr>
        <p:spPr>
          <a:xfrm>
            <a:off x="862875" y="2734575"/>
            <a:ext cx="6450000" cy="5280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None/>
            </a:pPr>
            <a:r>
              <a:rPr b="1" lang="en-US" sz="2000">
                <a:solidFill>
                  <a:srgbClr val="4B6981"/>
                </a:solidFill>
                <a:latin typeface="Playfair Display SemiBold"/>
                <a:ea typeface="Playfair Display SemiBold"/>
                <a:cs typeface="Playfair Display SemiBold"/>
                <a:sym typeface="Playfair Display SemiBold"/>
              </a:rPr>
              <a:t>After feature engineering …</a:t>
            </a:r>
            <a:endParaRPr b="0" i="0" sz="2000" u="none" cap="none" strike="noStrike">
              <a:solidFill>
                <a:schemeClr val="dk1"/>
              </a:solidFill>
              <a:latin typeface="Calibri"/>
              <a:ea typeface="Calibri"/>
              <a:cs typeface="Calibri"/>
              <a:sym typeface="Calibri"/>
            </a:endParaRPr>
          </a:p>
        </p:txBody>
      </p:sp>
      <p:pic>
        <p:nvPicPr>
          <p:cNvPr descr="Give me some icon type images I can use to describe &quot;data leakage while ML modeling&quot;" id="201" name="Google Shape;201;p52"/>
          <p:cNvPicPr preferRelativeResize="0"/>
          <p:nvPr/>
        </p:nvPicPr>
        <p:blipFill rotWithShape="1">
          <a:blip r:embed="rId3">
            <a:alphaModFix/>
          </a:blip>
          <a:srcRect b="46950" l="0" r="49736" t="4223"/>
          <a:stretch/>
        </p:blipFill>
        <p:spPr>
          <a:xfrm>
            <a:off x="12542007" y="6562975"/>
            <a:ext cx="1419793" cy="1379226"/>
          </a:xfrm>
          <a:prstGeom prst="rect">
            <a:avLst/>
          </a:prstGeom>
          <a:noFill/>
          <a:ln>
            <a:noFill/>
          </a:ln>
        </p:spPr>
      </p:pic>
      <p:pic>
        <p:nvPicPr>
          <p:cNvPr descr="Give me some icon type images I can use to describe &quot;data leakage while ML modeling&quot;" id="202" name="Google Shape;202;p52"/>
          <p:cNvPicPr preferRelativeResize="0"/>
          <p:nvPr/>
        </p:nvPicPr>
        <p:blipFill rotWithShape="1">
          <a:blip r:embed="rId3">
            <a:alphaModFix/>
          </a:blip>
          <a:srcRect b="0" l="0" r="49954" t="50009"/>
          <a:stretch/>
        </p:blipFill>
        <p:spPr>
          <a:xfrm>
            <a:off x="12440475" y="244700"/>
            <a:ext cx="1521325" cy="151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53"/>
          <p:cNvPicPr preferRelativeResize="0"/>
          <p:nvPr/>
        </p:nvPicPr>
        <p:blipFill>
          <a:blip r:embed="rId3">
            <a:alphaModFix/>
          </a:blip>
          <a:stretch>
            <a:fillRect/>
          </a:stretch>
        </p:blipFill>
        <p:spPr>
          <a:xfrm>
            <a:off x="6955300" y="4402750"/>
            <a:ext cx="7386125" cy="2805125"/>
          </a:xfrm>
          <a:prstGeom prst="rect">
            <a:avLst/>
          </a:prstGeom>
          <a:noFill/>
          <a:ln>
            <a:noFill/>
          </a:ln>
        </p:spPr>
      </p:pic>
      <p:pic>
        <p:nvPicPr>
          <p:cNvPr id="208" name="Google Shape;208;p53"/>
          <p:cNvPicPr preferRelativeResize="0"/>
          <p:nvPr/>
        </p:nvPicPr>
        <p:blipFill>
          <a:blip r:embed="rId4">
            <a:alphaModFix/>
          </a:blip>
          <a:stretch>
            <a:fillRect/>
          </a:stretch>
        </p:blipFill>
        <p:spPr>
          <a:xfrm>
            <a:off x="6955300" y="1337550"/>
            <a:ext cx="7274676" cy="2805125"/>
          </a:xfrm>
          <a:prstGeom prst="rect">
            <a:avLst/>
          </a:prstGeom>
          <a:noFill/>
          <a:ln>
            <a:noFill/>
          </a:ln>
        </p:spPr>
      </p:pic>
      <p:sp>
        <p:nvSpPr>
          <p:cNvPr id="209" name="Google Shape;209;p53"/>
          <p:cNvSpPr/>
          <p:nvPr/>
        </p:nvSpPr>
        <p:spPr>
          <a:xfrm>
            <a:off x="461196" y="449133"/>
            <a:ext cx="6494100" cy="5211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B6981"/>
              </a:buClr>
              <a:buSzPts val="1750"/>
              <a:buFont typeface="Playfair Display SemiBold"/>
              <a:buNone/>
            </a:pPr>
            <a:r>
              <a:rPr b="1" lang="en-US" sz="4000">
                <a:solidFill>
                  <a:srgbClr val="4B6981"/>
                </a:solidFill>
                <a:latin typeface="Playfair Display SemiBold"/>
                <a:ea typeface="Playfair Display SemiBold"/>
                <a:cs typeface="Playfair Display SemiBold"/>
                <a:sym typeface="Playfair Display SemiBold"/>
              </a:rPr>
              <a:t>Word Cloud Analysis</a:t>
            </a:r>
            <a:endParaRPr b="0" i="0" sz="4000" u="none" cap="none" strike="noStrike">
              <a:solidFill>
                <a:schemeClr val="dk1"/>
              </a:solidFill>
              <a:latin typeface="Calibri"/>
              <a:ea typeface="Calibri"/>
              <a:cs typeface="Calibri"/>
              <a:sym typeface="Calibri"/>
            </a:endParaRPr>
          </a:p>
        </p:txBody>
      </p:sp>
      <p:sp>
        <p:nvSpPr>
          <p:cNvPr id="210" name="Google Shape;210;p53"/>
          <p:cNvSpPr txBox="1"/>
          <p:nvPr/>
        </p:nvSpPr>
        <p:spPr>
          <a:xfrm>
            <a:off x="461200" y="1337550"/>
            <a:ext cx="6319500" cy="6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2"/>
                </a:solidFill>
                <a:latin typeface="Playfair Display"/>
                <a:ea typeface="Playfair Display"/>
                <a:cs typeface="Playfair Display"/>
                <a:sym typeface="Playfair Display"/>
              </a:rPr>
              <a:t>The Value of Keywords and Being Specific</a:t>
            </a:r>
            <a:endParaRPr b="1" sz="20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2"/>
              </a:solidFill>
              <a:latin typeface="Public Sans"/>
              <a:ea typeface="Public Sans"/>
              <a:cs typeface="Public Sans"/>
              <a:sym typeface="Public Sans"/>
            </a:endParaRPr>
          </a:p>
          <a:p>
            <a:pPr indent="-330200" lvl="0" marL="457200" rtl="0" algn="l">
              <a:spcBef>
                <a:spcPts val="0"/>
              </a:spcBef>
              <a:spcAft>
                <a:spcPts val="0"/>
              </a:spcAft>
              <a:buClr>
                <a:schemeClr val="dk2"/>
              </a:buClr>
              <a:buSzPts val="1600"/>
              <a:buFont typeface="Public Sans"/>
              <a:buChar char="●"/>
            </a:pPr>
            <a:r>
              <a:rPr lang="en-US" sz="1600">
                <a:solidFill>
                  <a:schemeClr val="dk2"/>
                </a:solidFill>
                <a:latin typeface="Public Sans"/>
                <a:ea typeface="Public Sans"/>
                <a:cs typeface="Public Sans"/>
                <a:sym typeface="Public Sans"/>
              </a:rPr>
              <a:t>`</a:t>
            </a:r>
            <a:r>
              <a:rPr lang="en-US" sz="1600">
                <a:solidFill>
                  <a:schemeClr val="accent5"/>
                </a:solidFill>
                <a:latin typeface="Public Sans"/>
                <a:ea typeface="Public Sans"/>
                <a:cs typeface="Public Sans"/>
                <a:sym typeface="Public Sans"/>
              </a:rPr>
              <a:t>Computer Science</a:t>
            </a:r>
            <a:r>
              <a:rPr lang="en-US" sz="1600">
                <a:solidFill>
                  <a:schemeClr val="dk2"/>
                </a:solidFill>
                <a:latin typeface="Public Sans"/>
                <a:ea typeface="Public Sans"/>
                <a:cs typeface="Public Sans"/>
                <a:sym typeface="Public Sans"/>
              </a:rPr>
              <a:t>` is notably large in the </a:t>
            </a:r>
            <a:r>
              <a:rPr b="1" lang="en-US" sz="1600">
                <a:solidFill>
                  <a:schemeClr val="dk2"/>
                </a:solidFill>
                <a:latin typeface="Public Sans"/>
                <a:ea typeface="Public Sans"/>
                <a:cs typeface="Public Sans"/>
                <a:sym typeface="Public Sans"/>
              </a:rPr>
              <a:t>Good Fit</a:t>
            </a:r>
            <a:r>
              <a:rPr lang="en-US" sz="1600">
                <a:solidFill>
                  <a:schemeClr val="dk2"/>
                </a:solidFill>
                <a:latin typeface="Public Sans"/>
                <a:ea typeface="Public Sans"/>
                <a:cs typeface="Public Sans"/>
                <a:sym typeface="Public Sans"/>
              </a:rPr>
              <a:t> word clouds. This suggests a formal educational background or direct tie to the field is a stronger indicator of a Good Fit than a Potential Fit or No Fit.</a:t>
            </a:r>
            <a:endParaRPr sz="1600">
              <a:solidFill>
                <a:schemeClr val="dk2"/>
              </a:solidFill>
              <a:latin typeface="Public Sans"/>
              <a:ea typeface="Public Sans"/>
              <a:cs typeface="Public Sans"/>
              <a:sym typeface="Public Sans"/>
            </a:endParaRPr>
          </a:p>
          <a:p>
            <a:pPr indent="0" lvl="0" marL="0" rtl="0" algn="l">
              <a:spcBef>
                <a:spcPts val="0"/>
              </a:spcBef>
              <a:spcAft>
                <a:spcPts val="0"/>
              </a:spcAft>
              <a:buNone/>
            </a:pPr>
            <a:r>
              <a:t/>
            </a:r>
            <a:endParaRPr sz="1600">
              <a:solidFill>
                <a:schemeClr val="dk2"/>
              </a:solidFill>
              <a:latin typeface="Public Sans"/>
              <a:ea typeface="Public Sans"/>
              <a:cs typeface="Public Sans"/>
              <a:sym typeface="Public Sans"/>
            </a:endParaRPr>
          </a:p>
          <a:p>
            <a:pPr indent="-330200" lvl="0" marL="457200" rtl="0" algn="l">
              <a:spcBef>
                <a:spcPts val="0"/>
              </a:spcBef>
              <a:spcAft>
                <a:spcPts val="0"/>
              </a:spcAft>
              <a:buClr>
                <a:schemeClr val="dk2"/>
              </a:buClr>
              <a:buSzPts val="1600"/>
              <a:buFont typeface="Public Sans"/>
              <a:buChar char="●"/>
            </a:pPr>
            <a:r>
              <a:rPr lang="en-US" sz="1600">
                <a:solidFill>
                  <a:schemeClr val="dk2"/>
                </a:solidFill>
                <a:latin typeface="Public Sans"/>
                <a:ea typeface="Public Sans"/>
                <a:cs typeface="Public Sans"/>
                <a:sym typeface="Public Sans"/>
              </a:rPr>
              <a:t>The terms `</a:t>
            </a:r>
            <a:r>
              <a:rPr lang="en-US" sz="1600">
                <a:solidFill>
                  <a:schemeClr val="accent5"/>
                </a:solidFill>
                <a:latin typeface="Public Sans"/>
                <a:ea typeface="Public Sans"/>
                <a:cs typeface="Public Sans"/>
                <a:sym typeface="Public Sans"/>
              </a:rPr>
              <a:t>application</a:t>
            </a:r>
            <a:r>
              <a:rPr lang="en-US" sz="1600">
                <a:solidFill>
                  <a:schemeClr val="dk2"/>
                </a:solidFill>
                <a:latin typeface="Public Sans"/>
                <a:ea typeface="Public Sans"/>
                <a:cs typeface="Public Sans"/>
                <a:sym typeface="Public Sans"/>
              </a:rPr>
              <a:t>`, `</a:t>
            </a:r>
            <a:r>
              <a:rPr lang="en-US" sz="1600">
                <a:solidFill>
                  <a:schemeClr val="accent5"/>
                </a:solidFill>
                <a:latin typeface="Public Sans"/>
                <a:ea typeface="Public Sans"/>
                <a:cs typeface="Public Sans"/>
                <a:sym typeface="Public Sans"/>
              </a:rPr>
              <a:t>project</a:t>
            </a:r>
            <a:r>
              <a:rPr lang="en-US" sz="1600">
                <a:solidFill>
                  <a:schemeClr val="dk2"/>
                </a:solidFill>
                <a:latin typeface="Public Sans"/>
                <a:ea typeface="Public Sans"/>
                <a:cs typeface="Public Sans"/>
                <a:sym typeface="Public Sans"/>
              </a:rPr>
              <a:t>`, and `</a:t>
            </a:r>
            <a:r>
              <a:rPr lang="en-US" sz="1600">
                <a:solidFill>
                  <a:schemeClr val="accent5"/>
                </a:solidFill>
                <a:latin typeface="Public Sans"/>
                <a:ea typeface="Public Sans"/>
                <a:cs typeface="Public Sans"/>
                <a:sym typeface="Public Sans"/>
              </a:rPr>
              <a:t>test case</a:t>
            </a:r>
            <a:r>
              <a:rPr lang="en-US" sz="1600">
                <a:solidFill>
                  <a:schemeClr val="dk2"/>
                </a:solidFill>
                <a:latin typeface="Public Sans"/>
                <a:ea typeface="Public Sans"/>
                <a:cs typeface="Public Sans"/>
                <a:sym typeface="Public Sans"/>
              </a:rPr>
              <a:t>` are highly visible in the </a:t>
            </a:r>
            <a:r>
              <a:rPr b="1" lang="en-US" sz="1600">
                <a:solidFill>
                  <a:schemeClr val="dk2"/>
                </a:solidFill>
                <a:latin typeface="Public Sans"/>
                <a:ea typeface="Public Sans"/>
                <a:cs typeface="Public Sans"/>
                <a:sym typeface="Public Sans"/>
              </a:rPr>
              <a:t>Potential</a:t>
            </a:r>
            <a:r>
              <a:rPr lang="en-US" sz="1600">
                <a:solidFill>
                  <a:schemeClr val="dk2"/>
                </a:solidFill>
                <a:latin typeface="Public Sans"/>
                <a:ea typeface="Public Sans"/>
                <a:cs typeface="Public Sans"/>
                <a:sym typeface="Public Sans"/>
              </a:rPr>
              <a:t> and </a:t>
            </a:r>
            <a:r>
              <a:rPr b="1" lang="en-US" sz="1600">
                <a:solidFill>
                  <a:schemeClr val="dk2"/>
                </a:solidFill>
                <a:latin typeface="Public Sans"/>
                <a:ea typeface="Public Sans"/>
                <a:cs typeface="Public Sans"/>
                <a:sym typeface="Public Sans"/>
              </a:rPr>
              <a:t>Good Fit </a:t>
            </a:r>
            <a:r>
              <a:rPr lang="en-US" sz="1600">
                <a:solidFill>
                  <a:schemeClr val="dk2"/>
                </a:solidFill>
                <a:latin typeface="Public Sans"/>
                <a:ea typeface="Public Sans"/>
                <a:cs typeface="Public Sans"/>
                <a:sym typeface="Public Sans"/>
              </a:rPr>
              <a:t>clouds, implying that a focus on deliverables (projects/applications) and quality assurance (test cases) is crucial for a positive outcome.</a:t>
            </a:r>
            <a:endParaRPr sz="1600">
              <a:solidFill>
                <a:schemeClr val="dk2"/>
              </a:solidFill>
              <a:latin typeface="Public Sans"/>
              <a:ea typeface="Public Sans"/>
              <a:cs typeface="Public Sans"/>
              <a:sym typeface="Public Sans"/>
            </a:endParaRPr>
          </a:p>
          <a:p>
            <a:pPr indent="0" lvl="0" marL="0" rtl="0" algn="l">
              <a:spcBef>
                <a:spcPts val="0"/>
              </a:spcBef>
              <a:spcAft>
                <a:spcPts val="0"/>
              </a:spcAft>
              <a:buNone/>
            </a:pPr>
            <a:r>
              <a:t/>
            </a:r>
            <a:endParaRPr sz="1600">
              <a:solidFill>
                <a:schemeClr val="dk2"/>
              </a:solidFill>
              <a:latin typeface="Public Sans"/>
              <a:ea typeface="Public Sans"/>
              <a:cs typeface="Public Sans"/>
              <a:sym typeface="Public Sans"/>
            </a:endParaRPr>
          </a:p>
          <a:p>
            <a:pPr indent="0" lvl="0" marL="0" rtl="0" algn="l">
              <a:spcBef>
                <a:spcPts val="0"/>
              </a:spcBef>
              <a:spcAft>
                <a:spcPts val="0"/>
              </a:spcAft>
              <a:buNone/>
            </a:pPr>
            <a:r>
              <a:rPr lang="en-US" sz="1600">
                <a:solidFill>
                  <a:schemeClr val="dk2"/>
                </a:solidFill>
                <a:latin typeface="Public Sans"/>
                <a:ea typeface="Public Sans"/>
                <a:cs typeface="Public Sans"/>
                <a:sym typeface="Public Sans"/>
              </a:rPr>
              <a:t>Both of these suggest that there is a strong correlation with foundational knowledge, customer/stakeholder interaction, and tangible outcomes.</a:t>
            </a:r>
            <a:endParaRPr sz="1600">
              <a:solidFill>
                <a:schemeClr val="dk2"/>
              </a:solidFill>
              <a:latin typeface="Public Sans"/>
              <a:ea typeface="Public Sans"/>
              <a:cs typeface="Public Sans"/>
              <a:sym typeface="Public Sans"/>
            </a:endParaRPr>
          </a:p>
          <a:p>
            <a:pPr indent="0" lvl="0" marL="0" rtl="0" algn="l">
              <a:spcBef>
                <a:spcPts val="0"/>
              </a:spcBef>
              <a:spcAft>
                <a:spcPts val="0"/>
              </a:spcAft>
              <a:buNone/>
            </a:pPr>
            <a:r>
              <a:t/>
            </a:r>
            <a:endParaRPr sz="1600">
              <a:solidFill>
                <a:schemeClr val="dk2"/>
              </a:solidFill>
              <a:latin typeface="Public Sans"/>
              <a:ea typeface="Public Sans"/>
              <a:cs typeface="Public Sans"/>
              <a:sym typeface="Public Sans"/>
            </a:endParaRPr>
          </a:p>
          <a:p>
            <a:pPr indent="-330200" lvl="0" marL="457200" rtl="0" algn="l">
              <a:spcBef>
                <a:spcPts val="0"/>
              </a:spcBef>
              <a:spcAft>
                <a:spcPts val="0"/>
              </a:spcAft>
              <a:buClr>
                <a:schemeClr val="dk2"/>
              </a:buClr>
              <a:buSzPts val="1600"/>
              <a:buFont typeface="Public Sans"/>
              <a:buChar char="●"/>
            </a:pPr>
            <a:r>
              <a:rPr lang="en-US" sz="1600">
                <a:solidFill>
                  <a:schemeClr val="dk2"/>
                </a:solidFill>
                <a:latin typeface="Public Sans"/>
                <a:ea typeface="Public Sans"/>
                <a:cs typeface="Public Sans"/>
                <a:sym typeface="Public Sans"/>
              </a:rPr>
              <a:t>The </a:t>
            </a:r>
            <a:r>
              <a:rPr b="1" lang="en-US" sz="1600">
                <a:solidFill>
                  <a:schemeClr val="dk2"/>
                </a:solidFill>
                <a:latin typeface="Public Sans"/>
                <a:ea typeface="Public Sans"/>
                <a:cs typeface="Public Sans"/>
                <a:sym typeface="Public Sans"/>
              </a:rPr>
              <a:t>No Fit</a:t>
            </a:r>
            <a:r>
              <a:rPr lang="en-US" sz="1600">
                <a:solidFill>
                  <a:schemeClr val="dk2"/>
                </a:solidFill>
                <a:latin typeface="Public Sans"/>
                <a:ea typeface="Public Sans"/>
                <a:cs typeface="Public Sans"/>
                <a:sym typeface="Public Sans"/>
              </a:rPr>
              <a:t> cloud contains very generic, business/workplace terms like `</a:t>
            </a:r>
            <a:r>
              <a:rPr lang="en-US" sz="1600">
                <a:solidFill>
                  <a:schemeClr val="accent5"/>
                </a:solidFill>
                <a:latin typeface="Public Sans"/>
                <a:ea typeface="Public Sans"/>
                <a:cs typeface="Public Sans"/>
                <a:sym typeface="Public Sans"/>
              </a:rPr>
              <a:t>support</a:t>
            </a:r>
            <a:r>
              <a:rPr lang="en-US" sz="1600">
                <a:solidFill>
                  <a:schemeClr val="dk2"/>
                </a:solidFill>
                <a:latin typeface="Public Sans"/>
                <a:ea typeface="Public Sans"/>
                <a:cs typeface="Public Sans"/>
                <a:sym typeface="Public Sans"/>
              </a:rPr>
              <a:t>`, `</a:t>
            </a:r>
            <a:r>
              <a:rPr lang="en-US" sz="1600">
                <a:solidFill>
                  <a:schemeClr val="accent5"/>
                </a:solidFill>
                <a:latin typeface="Public Sans"/>
                <a:ea typeface="Public Sans"/>
                <a:cs typeface="Public Sans"/>
                <a:sym typeface="Public Sans"/>
              </a:rPr>
              <a:t>experience</a:t>
            </a:r>
            <a:r>
              <a:rPr lang="en-US" sz="1600">
                <a:solidFill>
                  <a:schemeClr val="dk2"/>
                </a:solidFill>
                <a:latin typeface="Public Sans"/>
                <a:ea typeface="Public Sans"/>
                <a:cs typeface="Public Sans"/>
                <a:sym typeface="Public Sans"/>
              </a:rPr>
              <a:t>`, `</a:t>
            </a:r>
            <a:r>
              <a:rPr lang="en-US" sz="1600">
                <a:solidFill>
                  <a:schemeClr val="accent5"/>
                </a:solidFill>
                <a:latin typeface="Public Sans"/>
                <a:ea typeface="Public Sans"/>
                <a:cs typeface="Public Sans"/>
                <a:sym typeface="Public Sans"/>
              </a:rPr>
              <a:t>team</a:t>
            </a:r>
            <a:r>
              <a:rPr lang="en-US" sz="1600">
                <a:solidFill>
                  <a:schemeClr val="dk2"/>
                </a:solidFill>
                <a:latin typeface="Public Sans"/>
                <a:ea typeface="Public Sans"/>
                <a:cs typeface="Public Sans"/>
                <a:sym typeface="Public Sans"/>
              </a:rPr>
              <a:t>`, and more. While these are necessary, they are not differentiating factors. Their large size suggests that these are the minimum common denominator words, and their over representation without other key technical terms leads to a "No Fit" classification.</a:t>
            </a:r>
            <a:endParaRPr sz="1600">
              <a:solidFill>
                <a:schemeClr val="dk2"/>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preencoded.png" id="216" name="Google Shape;216;p54"/>
          <p:cNvPicPr preferRelativeResize="0"/>
          <p:nvPr/>
        </p:nvPicPr>
        <p:blipFill rotWithShape="1">
          <a:blip r:embed="rId3">
            <a:alphaModFix/>
          </a:blip>
          <a:srcRect b="0" l="0" r="0" t="15131"/>
          <a:stretch/>
        </p:blipFill>
        <p:spPr>
          <a:xfrm>
            <a:off x="0" y="-2"/>
            <a:ext cx="14630400" cy="3101875"/>
          </a:xfrm>
          <a:prstGeom prst="rect">
            <a:avLst/>
          </a:prstGeom>
          <a:noFill/>
          <a:ln>
            <a:noFill/>
          </a:ln>
        </p:spPr>
      </p:pic>
      <p:sp>
        <p:nvSpPr>
          <p:cNvPr id="217" name="Google Shape;217;p54"/>
          <p:cNvSpPr/>
          <p:nvPr/>
        </p:nvSpPr>
        <p:spPr>
          <a:xfrm>
            <a:off x="396821" y="3366785"/>
            <a:ext cx="6494100" cy="5211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B6981"/>
              </a:buClr>
              <a:buSzPts val="1750"/>
              <a:buFont typeface="Playfair Display SemiBold"/>
              <a:buNone/>
            </a:pPr>
            <a:r>
              <a:rPr b="1" i="0" lang="en-US" sz="3600" u="none" cap="none" strike="noStrike">
                <a:solidFill>
                  <a:srgbClr val="4B6981"/>
                </a:solidFill>
                <a:latin typeface="Playfair Display SemiBold"/>
                <a:ea typeface="Playfair Display SemiBold"/>
                <a:cs typeface="Playfair Display SemiBold"/>
                <a:sym typeface="Playfair Display SemiBold"/>
              </a:rPr>
              <a:t>Class Imbalance</a:t>
            </a:r>
            <a:endParaRPr b="0" i="0" sz="3600" u="none" cap="none" strike="noStrike">
              <a:solidFill>
                <a:schemeClr val="dk1"/>
              </a:solidFill>
              <a:latin typeface="Calibri"/>
              <a:ea typeface="Calibri"/>
              <a:cs typeface="Calibri"/>
              <a:sym typeface="Calibri"/>
            </a:endParaRPr>
          </a:p>
        </p:txBody>
      </p:sp>
      <p:sp>
        <p:nvSpPr>
          <p:cNvPr id="218" name="Google Shape;218;p54"/>
          <p:cNvSpPr/>
          <p:nvPr/>
        </p:nvSpPr>
        <p:spPr>
          <a:xfrm>
            <a:off x="10315975" y="5487322"/>
            <a:ext cx="3874200" cy="1481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US" sz="1800">
                <a:solidFill>
                  <a:srgbClr val="6F655D"/>
                </a:solidFill>
                <a:latin typeface="Public Sans"/>
                <a:ea typeface="Public Sans"/>
                <a:cs typeface="Public Sans"/>
                <a:sym typeface="Public Sans"/>
              </a:rPr>
              <a:t>Analysis revealed a significant imbalance: "No Fit" samples (~3143) are roughly double the count of "Good Fit" (~1542) or "Potential Fit" (~1556) samples.</a:t>
            </a:r>
            <a:endParaRPr sz="1800">
              <a:solidFill>
                <a:srgbClr val="6F655D"/>
              </a:solidFill>
              <a:latin typeface="Public Sans"/>
              <a:ea typeface="Public Sans"/>
              <a:cs typeface="Public Sans"/>
              <a:sym typeface="Public Sans"/>
            </a:endParaRPr>
          </a:p>
        </p:txBody>
      </p:sp>
      <p:pic>
        <p:nvPicPr>
          <p:cNvPr id="219" name="Google Shape;219;p54"/>
          <p:cNvPicPr preferRelativeResize="0"/>
          <p:nvPr/>
        </p:nvPicPr>
        <p:blipFill>
          <a:blip r:embed="rId4">
            <a:alphaModFix/>
          </a:blip>
          <a:stretch>
            <a:fillRect/>
          </a:stretch>
        </p:blipFill>
        <p:spPr>
          <a:xfrm>
            <a:off x="302874" y="4778051"/>
            <a:ext cx="9760599" cy="3201550"/>
          </a:xfrm>
          <a:prstGeom prst="rect">
            <a:avLst/>
          </a:prstGeom>
          <a:noFill/>
          <a:ln>
            <a:noFill/>
          </a:ln>
        </p:spPr>
      </p:pic>
      <p:sp>
        <p:nvSpPr>
          <p:cNvPr id="220" name="Google Shape;220;p54"/>
          <p:cNvSpPr txBox="1"/>
          <p:nvPr/>
        </p:nvSpPr>
        <p:spPr>
          <a:xfrm>
            <a:off x="206050" y="4127675"/>
            <a:ext cx="138447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6F655D"/>
                </a:solidFill>
                <a:latin typeface="Public Sans"/>
                <a:ea typeface="Public Sans"/>
                <a:cs typeface="Public Sans"/>
                <a:sym typeface="Public Sans"/>
              </a:rPr>
              <a:t>Class imbalance, where one class significantly outnumbers another, can bias models towards the majority class. It can also result in giving the model seemingly higher baseline accuracy, while the other metrics can be lower; ie., A model could achieve high accuracy (around 60-70%) simply by guessing "No Fit" frequently.</a:t>
            </a:r>
            <a:endParaRPr sz="29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55"/>
          <p:cNvSpPr/>
          <p:nvPr/>
        </p:nvSpPr>
        <p:spPr>
          <a:xfrm>
            <a:off x="6029184" y="5323876"/>
            <a:ext cx="578700" cy="193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6F655D"/>
              </a:buClr>
              <a:buSzPts val="1200"/>
              <a:buFont typeface="Playfair Display"/>
              <a:buNone/>
            </a:pPr>
            <a:r>
              <a:rPr b="0" i="0" lang="en-US" sz="1200" u="none" cap="none" strike="noStrike">
                <a:solidFill>
                  <a:srgbClr val="6F655D"/>
                </a:solidFill>
                <a:latin typeface="Playfair Display"/>
                <a:ea typeface="Playfair Display"/>
                <a:cs typeface="Playfair Display"/>
                <a:sym typeface="Playfair Display"/>
              </a:rPr>
              <a:t>02</a:t>
            </a:r>
            <a:endParaRPr b="0" i="0" sz="1200" u="none" cap="none" strike="noStrike">
              <a:solidFill>
                <a:schemeClr val="dk1"/>
              </a:solidFill>
              <a:latin typeface="Calibri"/>
              <a:ea typeface="Calibri"/>
              <a:cs typeface="Calibri"/>
              <a:sym typeface="Calibri"/>
            </a:endParaRPr>
          </a:p>
        </p:txBody>
      </p:sp>
      <p:sp>
        <p:nvSpPr>
          <p:cNvPr id="227" name="Google Shape;227;p55"/>
          <p:cNvSpPr/>
          <p:nvPr/>
        </p:nvSpPr>
        <p:spPr>
          <a:xfrm>
            <a:off x="6029206" y="5564505"/>
            <a:ext cx="8058300" cy="22800"/>
          </a:xfrm>
          <a:prstGeom prst="rect">
            <a:avLst/>
          </a:prstGeom>
          <a:solidFill>
            <a:srgbClr val="CCC4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5"/>
          <p:cNvSpPr/>
          <p:nvPr/>
        </p:nvSpPr>
        <p:spPr>
          <a:xfrm>
            <a:off x="6029195" y="5687723"/>
            <a:ext cx="3891000" cy="248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F655D"/>
              </a:buClr>
              <a:buSzPts val="1500"/>
              <a:buFont typeface="Playfair Display SemiBold"/>
              <a:buNone/>
            </a:pPr>
            <a:r>
              <a:rPr b="1" lang="en-US" sz="1800">
                <a:solidFill>
                  <a:srgbClr val="6F655D"/>
                </a:solidFill>
                <a:latin typeface="Playfair Display SemiBold"/>
                <a:ea typeface="Playfair Display SemiBold"/>
                <a:cs typeface="Playfair Display SemiBold"/>
                <a:sym typeface="Playfair Display SemiBold"/>
              </a:rPr>
              <a:t>Reproducible Dataset Export</a:t>
            </a:r>
            <a:endParaRPr b="0" i="0" sz="1800" u="none" cap="none" strike="noStrike">
              <a:solidFill>
                <a:schemeClr val="dk1"/>
              </a:solidFill>
              <a:latin typeface="Calibri"/>
              <a:ea typeface="Calibri"/>
              <a:cs typeface="Calibri"/>
              <a:sym typeface="Calibri"/>
            </a:endParaRPr>
          </a:p>
        </p:txBody>
      </p:sp>
      <p:sp>
        <p:nvSpPr>
          <p:cNvPr id="229" name="Google Shape;229;p55"/>
          <p:cNvSpPr/>
          <p:nvPr/>
        </p:nvSpPr>
        <p:spPr>
          <a:xfrm>
            <a:off x="6029206" y="2505075"/>
            <a:ext cx="155100" cy="193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6F655D"/>
              </a:buClr>
              <a:buSzPts val="1200"/>
              <a:buFont typeface="Playfair Display"/>
              <a:buNone/>
            </a:pPr>
            <a:r>
              <a:rPr b="0" i="0" lang="en-US" sz="1200" u="none" cap="none" strike="noStrike">
                <a:solidFill>
                  <a:srgbClr val="6F655D"/>
                </a:solidFill>
                <a:latin typeface="Playfair Display"/>
                <a:ea typeface="Playfair Display"/>
                <a:cs typeface="Playfair Display"/>
                <a:sym typeface="Playfair Display"/>
              </a:rPr>
              <a:t>01</a:t>
            </a:r>
            <a:endParaRPr b="0" i="0" sz="1200" u="none" cap="none" strike="noStrike">
              <a:solidFill>
                <a:schemeClr val="dk1"/>
              </a:solidFill>
              <a:latin typeface="Calibri"/>
              <a:ea typeface="Calibri"/>
              <a:cs typeface="Calibri"/>
              <a:sym typeface="Calibri"/>
            </a:endParaRPr>
          </a:p>
        </p:txBody>
      </p:sp>
      <p:sp>
        <p:nvSpPr>
          <p:cNvPr id="230" name="Google Shape;230;p55"/>
          <p:cNvSpPr/>
          <p:nvPr/>
        </p:nvSpPr>
        <p:spPr>
          <a:xfrm>
            <a:off x="6029206" y="2745700"/>
            <a:ext cx="8058300" cy="22800"/>
          </a:xfrm>
          <a:prstGeom prst="rect">
            <a:avLst/>
          </a:prstGeom>
          <a:solidFill>
            <a:srgbClr val="E1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5"/>
          <p:cNvSpPr/>
          <p:nvPr/>
        </p:nvSpPr>
        <p:spPr>
          <a:xfrm>
            <a:off x="6029196" y="2868925"/>
            <a:ext cx="3681600" cy="2481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F655D"/>
              </a:buClr>
              <a:buSzPts val="1500"/>
              <a:buFont typeface="Playfair Display SemiBold"/>
              <a:buNone/>
            </a:pPr>
            <a:r>
              <a:rPr b="1" lang="en-US" sz="1900">
                <a:solidFill>
                  <a:srgbClr val="6F655D"/>
                </a:solidFill>
                <a:latin typeface="Playfair Display SemiBold"/>
                <a:ea typeface="Playfair Display SemiBold"/>
                <a:cs typeface="Playfair Display SemiBold"/>
                <a:sym typeface="Playfair Display SemiBold"/>
              </a:rPr>
              <a:t>Tokenization for Deep Learning</a:t>
            </a:r>
            <a:endParaRPr b="0" i="0" sz="1900" u="none" cap="none" strike="noStrike">
              <a:solidFill>
                <a:schemeClr val="dk1"/>
              </a:solidFill>
              <a:latin typeface="Calibri"/>
              <a:ea typeface="Calibri"/>
              <a:cs typeface="Calibri"/>
              <a:sym typeface="Calibri"/>
            </a:endParaRPr>
          </a:p>
        </p:txBody>
      </p:sp>
      <p:sp>
        <p:nvSpPr>
          <p:cNvPr id="232" name="Google Shape;232;p55"/>
          <p:cNvSpPr/>
          <p:nvPr/>
        </p:nvSpPr>
        <p:spPr>
          <a:xfrm>
            <a:off x="6029200" y="3253700"/>
            <a:ext cx="8058300" cy="1933500"/>
          </a:xfrm>
          <a:prstGeom prst="rect">
            <a:avLst/>
          </a:prstGeom>
          <a:noFill/>
          <a:ln>
            <a:noFill/>
          </a:ln>
        </p:spPr>
        <p:txBody>
          <a:bodyPr anchorCtr="0" anchor="t" bIns="0" lIns="0" spcFirstLastPara="1" rIns="0" wrap="square" tIns="0">
            <a:noAutofit/>
          </a:bodyPr>
          <a:lstStyle/>
          <a:p>
            <a:pPr indent="-311150" lvl="0" marL="457200" marR="0" rtl="0" algn="l">
              <a:lnSpc>
                <a:spcPct val="163000"/>
              </a:lnSpc>
              <a:spcBef>
                <a:spcPts val="0"/>
              </a:spcBef>
              <a:spcAft>
                <a:spcPts val="0"/>
              </a:spcAft>
              <a:buClr>
                <a:srgbClr val="6F655D"/>
              </a:buClr>
              <a:buSzPts val="1300"/>
              <a:buFont typeface="Public Sans"/>
              <a:buChar char="●"/>
            </a:pPr>
            <a:r>
              <a:rPr lang="en-US" sz="1300">
                <a:solidFill>
                  <a:srgbClr val="6F655D"/>
                </a:solidFill>
                <a:latin typeface="Public Sans"/>
                <a:ea typeface="Public Sans"/>
                <a:cs typeface="Public Sans"/>
                <a:sym typeface="Public Sans"/>
              </a:rPr>
              <a:t>We utilized the DistilBERT Tokenizer via the Hugging Face transformers library, which is essential for working with large language models.</a:t>
            </a:r>
            <a:endParaRPr sz="1300">
              <a:solidFill>
                <a:srgbClr val="6F655D"/>
              </a:solidFill>
              <a:latin typeface="Public Sans"/>
              <a:ea typeface="Public Sans"/>
              <a:cs typeface="Public Sans"/>
              <a:sym typeface="Public Sans"/>
            </a:endParaRPr>
          </a:p>
          <a:p>
            <a:pPr indent="-311150" lvl="0" marL="457200" marR="0" rtl="0" algn="l">
              <a:lnSpc>
                <a:spcPct val="163000"/>
              </a:lnSpc>
              <a:spcBef>
                <a:spcPts val="0"/>
              </a:spcBef>
              <a:spcAft>
                <a:spcPts val="0"/>
              </a:spcAft>
              <a:buClr>
                <a:srgbClr val="6F655D"/>
              </a:buClr>
              <a:buSzPts val="1300"/>
              <a:buFont typeface="Public Sans"/>
              <a:buChar char="●"/>
            </a:pPr>
            <a:r>
              <a:rPr b="1" lang="en-US" sz="1300">
                <a:solidFill>
                  <a:srgbClr val="6F655D"/>
                </a:solidFill>
                <a:latin typeface="Public Sans"/>
                <a:ea typeface="Public Sans"/>
                <a:cs typeface="Public Sans"/>
                <a:sym typeface="Public Sans"/>
              </a:rPr>
              <a:t>Subword Handling:</a:t>
            </a:r>
            <a:r>
              <a:rPr lang="en-US" sz="1300">
                <a:solidFill>
                  <a:srgbClr val="6F655D"/>
                </a:solidFill>
                <a:latin typeface="Public Sans"/>
                <a:ea typeface="Public Sans"/>
                <a:cs typeface="Public Sans"/>
                <a:sym typeface="Public Sans"/>
              </a:rPr>
              <a:t> The tokenizer splits words into subword units, allowing the model to handle typos, rare vocabulary, and out-of-vocabulary words effectively.</a:t>
            </a:r>
            <a:endParaRPr sz="1300">
              <a:solidFill>
                <a:srgbClr val="6F655D"/>
              </a:solidFill>
              <a:latin typeface="Public Sans"/>
              <a:ea typeface="Public Sans"/>
              <a:cs typeface="Public Sans"/>
              <a:sym typeface="Public Sans"/>
            </a:endParaRPr>
          </a:p>
          <a:p>
            <a:pPr indent="-311150" lvl="0" marL="457200" marR="0" rtl="0" algn="l">
              <a:lnSpc>
                <a:spcPct val="163000"/>
              </a:lnSpc>
              <a:spcBef>
                <a:spcPts val="0"/>
              </a:spcBef>
              <a:spcAft>
                <a:spcPts val="0"/>
              </a:spcAft>
              <a:buClr>
                <a:srgbClr val="6F655D"/>
              </a:buClr>
              <a:buSzPts val="1300"/>
              <a:buFont typeface="Public Sans"/>
              <a:buChar char="●"/>
            </a:pPr>
            <a:r>
              <a:rPr b="1" lang="en-US" sz="1300">
                <a:solidFill>
                  <a:srgbClr val="6F655D"/>
                </a:solidFill>
                <a:latin typeface="Public Sans"/>
                <a:ea typeface="Public Sans"/>
                <a:cs typeface="Public Sans"/>
                <a:sym typeface="Public Sans"/>
              </a:rPr>
              <a:t>Uniform Input:</a:t>
            </a:r>
            <a:r>
              <a:rPr lang="en-US" sz="1300">
                <a:solidFill>
                  <a:srgbClr val="6F655D"/>
                </a:solidFill>
                <a:latin typeface="Public Sans"/>
                <a:ea typeface="Public Sans"/>
                <a:cs typeface="Public Sans"/>
                <a:sym typeface="Public Sans"/>
              </a:rPr>
              <a:t> Input text was systematically cut off if it exceeded the maximum sequence length of 512 tokens.</a:t>
            </a:r>
            <a:endParaRPr sz="1300">
              <a:solidFill>
                <a:srgbClr val="6F655D"/>
              </a:solidFill>
              <a:latin typeface="Public Sans"/>
              <a:ea typeface="Public Sans"/>
              <a:cs typeface="Public Sans"/>
              <a:sym typeface="Public Sans"/>
            </a:endParaRPr>
          </a:p>
        </p:txBody>
      </p:sp>
      <p:sp>
        <p:nvSpPr>
          <p:cNvPr id="233" name="Google Shape;233;p55"/>
          <p:cNvSpPr/>
          <p:nvPr/>
        </p:nvSpPr>
        <p:spPr>
          <a:xfrm>
            <a:off x="6029200" y="6105851"/>
            <a:ext cx="8058300" cy="1780200"/>
          </a:xfrm>
          <a:prstGeom prst="rect">
            <a:avLst/>
          </a:prstGeom>
          <a:noFill/>
          <a:ln>
            <a:noFill/>
          </a:ln>
        </p:spPr>
        <p:txBody>
          <a:bodyPr anchorCtr="0" anchor="t" bIns="0" lIns="0" spcFirstLastPara="1" rIns="0" wrap="square" tIns="0">
            <a:noAutofit/>
          </a:bodyPr>
          <a:lstStyle/>
          <a:p>
            <a:pPr indent="-311150" lvl="0" marL="457200" marR="0" rtl="0" algn="l">
              <a:lnSpc>
                <a:spcPct val="162500"/>
              </a:lnSpc>
              <a:spcBef>
                <a:spcPts val="0"/>
              </a:spcBef>
              <a:spcAft>
                <a:spcPts val="0"/>
              </a:spcAft>
              <a:buSzPts val="1300"/>
              <a:buFont typeface="Public Sans"/>
              <a:buChar char="●"/>
            </a:pPr>
            <a:r>
              <a:rPr b="1" lang="en-US" sz="1300">
                <a:solidFill>
                  <a:srgbClr val="6F655D"/>
                </a:solidFill>
                <a:latin typeface="Public Sans"/>
                <a:ea typeface="Public Sans"/>
                <a:cs typeface="Public Sans"/>
                <a:sym typeface="Public Sans"/>
              </a:rPr>
              <a:t>Saving to Hub:</a:t>
            </a:r>
            <a:r>
              <a:rPr lang="en-US" sz="1300">
                <a:solidFill>
                  <a:srgbClr val="6F655D"/>
                </a:solidFill>
                <a:latin typeface="Public Sans"/>
                <a:ea typeface="Public Sans"/>
                <a:cs typeface="Public Sans"/>
                <a:sym typeface="Public Sans"/>
              </a:rPr>
              <a:t> The completely processed and tokenized dataset was pushed to the Hugging Face Hub under the repository “</a:t>
            </a:r>
            <a:r>
              <a:rPr i="1" lang="en-US" sz="1300">
                <a:solidFill>
                  <a:schemeClr val="accent5"/>
                </a:solidFill>
                <a:latin typeface="Public Sans"/>
                <a:ea typeface="Public Sans"/>
                <a:cs typeface="Public Sans"/>
                <a:sym typeface="Public Sans"/>
              </a:rPr>
              <a:t>persona-156/tokenized-resume-fit-data”</a:t>
            </a:r>
            <a:r>
              <a:rPr lang="en-US" sz="1300">
                <a:solidFill>
                  <a:srgbClr val="6F655D"/>
                </a:solidFill>
                <a:latin typeface="Public Sans"/>
                <a:ea typeface="Public Sans"/>
                <a:cs typeface="Public Sans"/>
                <a:sym typeface="Public Sans"/>
              </a:rPr>
              <a:t>.</a:t>
            </a:r>
            <a:endParaRPr sz="1300">
              <a:solidFill>
                <a:srgbClr val="6F655D"/>
              </a:solidFill>
              <a:latin typeface="Public Sans"/>
              <a:ea typeface="Public Sans"/>
              <a:cs typeface="Public Sans"/>
              <a:sym typeface="Public Sans"/>
            </a:endParaRPr>
          </a:p>
          <a:p>
            <a:pPr indent="-311150" lvl="0" marL="457200" marR="0" rtl="0" algn="l">
              <a:lnSpc>
                <a:spcPct val="162500"/>
              </a:lnSpc>
              <a:spcBef>
                <a:spcPts val="0"/>
              </a:spcBef>
              <a:spcAft>
                <a:spcPts val="0"/>
              </a:spcAft>
              <a:buClr>
                <a:srgbClr val="6F655D"/>
              </a:buClr>
              <a:buSzPts val="1300"/>
              <a:buFont typeface="Public Sans"/>
              <a:buChar char="●"/>
            </a:pPr>
            <a:r>
              <a:rPr b="1" lang="en-US" sz="1300">
                <a:solidFill>
                  <a:srgbClr val="6F655D"/>
                </a:solidFill>
                <a:latin typeface="Public Sans"/>
                <a:ea typeface="Public Sans"/>
                <a:cs typeface="Public Sans"/>
                <a:sym typeface="Public Sans"/>
              </a:rPr>
              <a:t>Benefits:</a:t>
            </a:r>
            <a:r>
              <a:rPr lang="en-US" sz="1300">
                <a:solidFill>
                  <a:srgbClr val="6F655D"/>
                </a:solidFill>
                <a:latin typeface="Public Sans"/>
                <a:ea typeface="Public Sans"/>
                <a:cs typeface="Public Sans"/>
                <a:sym typeface="Public Sans"/>
              </a:rPr>
              <a:t> This workflow ensures reproducibility by making the exact training data readily accessible to any team member or training environment with a single line of code, bypassing the need to run the entire cleaning pipeline repeatedly.</a:t>
            </a:r>
            <a:endParaRPr sz="1300">
              <a:solidFill>
                <a:srgbClr val="6F655D"/>
              </a:solidFill>
              <a:latin typeface="Public Sans"/>
              <a:ea typeface="Public Sans"/>
              <a:cs typeface="Public Sans"/>
              <a:sym typeface="Public Sans"/>
            </a:endParaRPr>
          </a:p>
        </p:txBody>
      </p:sp>
      <p:pic>
        <p:nvPicPr>
          <p:cNvPr descr="preencoded.png" id="234" name="Google Shape;234;p55"/>
          <p:cNvPicPr preferRelativeResize="0"/>
          <p:nvPr/>
        </p:nvPicPr>
        <p:blipFill rotWithShape="1">
          <a:blip r:embed="rId3">
            <a:alphaModFix/>
          </a:blip>
          <a:srcRect b="0" l="0" r="0" t="0"/>
          <a:stretch/>
        </p:blipFill>
        <p:spPr>
          <a:xfrm>
            <a:off x="0" y="0"/>
            <a:ext cx="6035040" cy="8229600"/>
          </a:xfrm>
          <a:prstGeom prst="rect">
            <a:avLst/>
          </a:prstGeom>
          <a:noFill/>
          <a:ln>
            <a:noFill/>
          </a:ln>
        </p:spPr>
      </p:pic>
      <p:sp>
        <p:nvSpPr>
          <p:cNvPr id="235" name="Google Shape;235;p55"/>
          <p:cNvSpPr/>
          <p:nvPr/>
        </p:nvSpPr>
        <p:spPr>
          <a:xfrm>
            <a:off x="6029200" y="428186"/>
            <a:ext cx="7940700" cy="1065900"/>
          </a:xfrm>
          <a:prstGeom prst="rect">
            <a:avLst/>
          </a:prstGeom>
          <a:noFill/>
          <a:ln>
            <a:noFill/>
          </a:ln>
        </p:spPr>
        <p:txBody>
          <a:bodyPr anchorCtr="0" anchor="t" bIns="0" lIns="0" spcFirstLastPara="1" rIns="0" wrap="square" tIns="0">
            <a:noAutofit/>
          </a:bodyPr>
          <a:lstStyle/>
          <a:p>
            <a:pPr indent="0" lvl="0" marL="0" marR="0" rtl="0" algn="l">
              <a:lnSpc>
                <a:spcPct val="127083"/>
              </a:lnSpc>
              <a:spcBef>
                <a:spcPts val="0"/>
              </a:spcBef>
              <a:spcAft>
                <a:spcPts val="0"/>
              </a:spcAft>
              <a:buClr>
                <a:srgbClr val="4B6981"/>
              </a:buClr>
              <a:buSzPts val="2400"/>
              <a:buFont typeface="Playfair Display SemiBold"/>
              <a:buNone/>
            </a:pPr>
            <a:r>
              <a:rPr b="1" lang="en-US" sz="2600">
                <a:solidFill>
                  <a:srgbClr val="4B6981"/>
                </a:solidFill>
                <a:latin typeface="Playfair Display SemiBold"/>
                <a:ea typeface="Playfair Display SemiBold"/>
                <a:cs typeface="Playfair Display SemiBold"/>
                <a:sym typeface="Playfair Display SemiBold"/>
              </a:rPr>
              <a:t>Advanced Preprocessing: Tokenization &amp; Final Dataset Export</a:t>
            </a:r>
            <a:endParaRPr b="0" i="0" sz="2600" u="none" cap="none" strike="noStrike">
              <a:solidFill>
                <a:schemeClr val="dk1"/>
              </a:solidFill>
              <a:latin typeface="Calibri"/>
              <a:ea typeface="Calibri"/>
              <a:cs typeface="Calibri"/>
              <a:sym typeface="Calibri"/>
            </a:endParaRPr>
          </a:p>
        </p:txBody>
      </p:sp>
      <p:sp>
        <p:nvSpPr>
          <p:cNvPr id="236" name="Google Shape;236;p55"/>
          <p:cNvSpPr/>
          <p:nvPr/>
        </p:nvSpPr>
        <p:spPr>
          <a:xfrm>
            <a:off x="6029200" y="1562876"/>
            <a:ext cx="8058300" cy="670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6F655D"/>
              </a:buClr>
              <a:buSzPts val="1200"/>
              <a:buFont typeface="Public Sans"/>
              <a:buNone/>
            </a:pPr>
            <a:r>
              <a:rPr lang="en-US" sz="1500">
                <a:solidFill>
                  <a:srgbClr val="6F655D"/>
                </a:solidFill>
                <a:latin typeface="Public Sans"/>
                <a:ea typeface="Public Sans"/>
                <a:cs typeface="Public Sans"/>
                <a:sym typeface="Public Sans"/>
              </a:rPr>
              <a:t>I</a:t>
            </a:r>
            <a:r>
              <a:rPr lang="en-US" sz="1600">
                <a:solidFill>
                  <a:srgbClr val="6F655D"/>
                </a:solidFill>
                <a:latin typeface="Public Sans"/>
                <a:ea typeface="Public Sans"/>
                <a:cs typeface="Public Sans"/>
                <a:sym typeface="Public Sans"/>
              </a:rPr>
              <a:t>n this stage, we transformed the cleaned text into numerical tensors, making it ready for ingestion by a Transformer model (like DistilBERT), and prepares the final data artifact for training.</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descr="preencoded.png" id="242" name="Google Shape;242;p56"/>
          <p:cNvPicPr preferRelativeResize="0"/>
          <p:nvPr/>
        </p:nvPicPr>
        <p:blipFill rotWithShape="1">
          <a:blip r:embed="rId3">
            <a:alphaModFix/>
          </a:blip>
          <a:srcRect b="0" l="0" r="0" t="0"/>
          <a:stretch/>
        </p:blipFill>
        <p:spPr>
          <a:xfrm>
            <a:off x="8595360" y="0"/>
            <a:ext cx="6035040" cy="8229600"/>
          </a:xfrm>
          <a:prstGeom prst="rect">
            <a:avLst/>
          </a:prstGeom>
          <a:noFill/>
          <a:ln>
            <a:noFill/>
          </a:ln>
        </p:spPr>
      </p:pic>
      <p:sp>
        <p:nvSpPr>
          <p:cNvPr id="243" name="Google Shape;243;p56"/>
          <p:cNvSpPr/>
          <p:nvPr/>
        </p:nvSpPr>
        <p:spPr>
          <a:xfrm>
            <a:off x="793800" y="1486150"/>
            <a:ext cx="8104500" cy="21177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4B6981"/>
              </a:buClr>
              <a:buSzPts val="4450"/>
              <a:buFont typeface="Playfair Display SemiBold"/>
              <a:buNone/>
            </a:pPr>
            <a:r>
              <a:rPr b="1" i="0" lang="en-US" sz="4450" u="none" cap="none" strike="noStrike">
                <a:solidFill>
                  <a:srgbClr val="4B6981"/>
                </a:solidFill>
                <a:latin typeface="Playfair Display SemiBold"/>
                <a:ea typeface="Playfair Display SemiBold"/>
                <a:cs typeface="Playfair Display SemiBold"/>
                <a:sym typeface="Playfair Display SemiBold"/>
              </a:rPr>
              <a:t>Model Development</a:t>
            </a:r>
            <a:endParaRPr b="0" i="0" sz="4450" u="none" cap="none" strike="noStrike">
              <a:solidFill>
                <a:schemeClr val="dk1"/>
              </a:solidFill>
              <a:latin typeface="Calibri"/>
              <a:ea typeface="Calibri"/>
              <a:cs typeface="Calibri"/>
              <a:sym typeface="Calibri"/>
            </a:endParaRPr>
          </a:p>
        </p:txBody>
      </p:sp>
      <p:sp>
        <p:nvSpPr>
          <p:cNvPr id="244" name="Google Shape;244;p56"/>
          <p:cNvSpPr/>
          <p:nvPr/>
        </p:nvSpPr>
        <p:spPr>
          <a:xfrm>
            <a:off x="793800" y="3195245"/>
            <a:ext cx="7556400" cy="2842200"/>
          </a:xfrm>
          <a:prstGeom prst="rect">
            <a:avLst/>
          </a:prstGeom>
          <a:noFill/>
          <a:ln>
            <a:noFill/>
          </a:ln>
        </p:spPr>
        <p:txBody>
          <a:bodyPr anchorCtr="0" anchor="ctr" bIns="0" lIns="0" spcFirstLastPara="1" rIns="0" wrap="square" tIns="0">
            <a:noAutofit/>
          </a:bodyPr>
          <a:lstStyle/>
          <a:p>
            <a:pPr indent="0" lvl="0" marL="0" marR="0" rtl="0" algn="l">
              <a:lnSpc>
                <a:spcPct val="162857"/>
              </a:lnSpc>
              <a:spcBef>
                <a:spcPts val="0"/>
              </a:spcBef>
              <a:spcAft>
                <a:spcPts val="0"/>
              </a:spcAft>
              <a:buClr>
                <a:srgbClr val="6F655D"/>
              </a:buClr>
              <a:buSzPts val="1750"/>
              <a:buFont typeface="Public Sans"/>
              <a:buNone/>
            </a:pPr>
            <a:r>
              <a:rPr lang="en-US" sz="1750">
                <a:solidFill>
                  <a:srgbClr val="6F655D"/>
                </a:solidFill>
                <a:latin typeface="Public Sans"/>
                <a:ea typeface="Public Sans"/>
                <a:cs typeface="Public Sans"/>
                <a:sym typeface="Public Sans"/>
              </a:rPr>
              <a:t>D</a:t>
            </a:r>
            <a:r>
              <a:rPr b="0" i="0" lang="en-US" sz="1750" u="none" cap="none" strike="noStrike">
                <a:solidFill>
                  <a:srgbClr val="6F655D"/>
                </a:solidFill>
                <a:latin typeface="Public Sans"/>
                <a:ea typeface="Public Sans"/>
                <a:cs typeface="Public Sans"/>
                <a:sym typeface="Public Sans"/>
              </a:rPr>
              <a:t>evelopment and evaluation of machine learning models o</a:t>
            </a:r>
            <a:r>
              <a:rPr lang="en-US" sz="1750">
                <a:solidFill>
                  <a:srgbClr val="6F655D"/>
                </a:solidFill>
                <a:latin typeface="Public Sans"/>
                <a:ea typeface="Public Sans"/>
                <a:cs typeface="Public Sans"/>
                <a:sym typeface="Public Sans"/>
              </a:rPr>
              <a:t>n</a:t>
            </a:r>
            <a:r>
              <a:rPr b="0" i="0" lang="en-US" sz="1750" u="none" cap="none" strike="noStrike">
                <a:solidFill>
                  <a:srgbClr val="6F655D"/>
                </a:solidFill>
                <a:latin typeface="Public Sans"/>
                <a:ea typeface="Public Sans"/>
                <a:cs typeface="Public Sans"/>
                <a:sym typeface="Public Sans"/>
              </a:rPr>
              <a:t> resume-job description fit analysis. We'll cover data </a:t>
            </a:r>
            <a:r>
              <a:rPr lang="en-US" sz="1750">
                <a:solidFill>
                  <a:srgbClr val="6F655D"/>
                </a:solidFill>
                <a:latin typeface="Public Sans"/>
                <a:ea typeface="Public Sans"/>
                <a:cs typeface="Public Sans"/>
                <a:sym typeface="Public Sans"/>
              </a:rPr>
              <a:t>feature</a:t>
            </a:r>
            <a:r>
              <a:rPr b="0" i="0" lang="en-US" sz="1750" u="none" cap="none" strike="noStrike">
                <a:solidFill>
                  <a:srgbClr val="6F655D"/>
                </a:solidFill>
                <a:latin typeface="Public Sans"/>
                <a:ea typeface="Public Sans"/>
                <a:cs typeface="Public Sans"/>
                <a:sym typeface="Public Sans"/>
              </a:rPr>
              <a:t> engineering, model training, and performance evaluation.</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7"/>
          <p:cNvSpPr/>
          <p:nvPr/>
        </p:nvSpPr>
        <p:spPr>
          <a:xfrm>
            <a:off x="583264" y="458275"/>
            <a:ext cx="11956200" cy="533400"/>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4B6981"/>
              </a:buClr>
              <a:buSzPts val="3250"/>
              <a:buFont typeface="Playfair Display SemiBold"/>
              <a:buNone/>
            </a:pPr>
            <a:r>
              <a:rPr b="1" i="0" lang="en-US" sz="3450" u="none" cap="none" strike="noStrike">
                <a:solidFill>
                  <a:srgbClr val="4B6981"/>
                </a:solidFill>
                <a:latin typeface="Times New Roman"/>
                <a:ea typeface="Times New Roman"/>
                <a:cs typeface="Times New Roman"/>
                <a:sym typeface="Times New Roman"/>
              </a:rPr>
              <a:t>Initial Data Loading &amp; Overview</a:t>
            </a:r>
            <a:endParaRPr i="0" sz="3450" u="none" cap="none" strike="noStrike">
              <a:solidFill>
                <a:schemeClr val="dk1"/>
              </a:solidFill>
              <a:latin typeface="Times New Roman"/>
              <a:ea typeface="Times New Roman"/>
              <a:cs typeface="Times New Roman"/>
              <a:sym typeface="Times New Roman"/>
            </a:endParaRPr>
          </a:p>
        </p:txBody>
      </p:sp>
      <p:sp>
        <p:nvSpPr>
          <p:cNvPr id="251" name="Google Shape;251;p57"/>
          <p:cNvSpPr/>
          <p:nvPr/>
        </p:nvSpPr>
        <p:spPr>
          <a:xfrm>
            <a:off x="583275" y="1173900"/>
            <a:ext cx="13463700" cy="7593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6F655D"/>
              </a:buClr>
              <a:buSzPts val="1300"/>
              <a:buFont typeface="Public Sans"/>
              <a:buNone/>
            </a:pPr>
            <a:r>
              <a:rPr b="0" i="0" lang="en-US" sz="1600" u="none" cap="none" strike="noStrike">
                <a:solidFill>
                  <a:srgbClr val="6F655D"/>
                </a:solidFill>
                <a:latin typeface="Public Sans"/>
                <a:ea typeface="Public Sans"/>
                <a:cs typeface="Public Sans"/>
                <a:sym typeface="Public Sans"/>
              </a:rPr>
              <a:t>We begin by loading the cleaned resume dataset uploaded on the hugging face, which is pre-processed for model training. The dataset is split into training, validation, and testing sets.</a:t>
            </a:r>
            <a:endParaRPr b="0" i="0" sz="1600" u="none" cap="none" strike="noStrike">
              <a:solidFill>
                <a:schemeClr val="dk1"/>
              </a:solidFill>
              <a:latin typeface="Calibri"/>
              <a:ea typeface="Calibri"/>
              <a:cs typeface="Calibri"/>
              <a:sym typeface="Calibri"/>
            </a:endParaRPr>
          </a:p>
        </p:txBody>
      </p:sp>
      <p:sp>
        <p:nvSpPr>
          <p:cNvPr id="252" name="Google Shape;252;p57"/>
          <p:cNvSpPr/>
          <p:nvPr/>
        </p:nvSpPr>
        <p:spPr>
          <a:xfrm>
            <a:off x="9920100" y="2823700"/>
            <a:ext cx="4367400" cy="1003200"/>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4B6981"/>
              </a:buClr>
              <a:buSzPts val="1600"/>
              <a:buFont typeface="Playfair Display SemiBold"/>
              <a:buNone/>
            </a:pPr>
            <a:r>
              <a:rPr b="1" lang="en-US" sz="2000">
                <a:solidFill>
                  <a:srgbClr val="4B6981"/>
                </a:solidFill>
                <a:latin typeface="Playfair Display SemiBold"/>
                <a:ea typeface="Playfair Display SemiBold"/>
                <a:cs typeface="Playfair Display SemiBold"/>
                <a:sym typeface="Playfair Display SemiBold"/>
              </a:rPr>
              <a:t>A sample view of the resume dataset post-cleaning and preprocessing.</a:t>
            </a:r>
            <a:endParaRPr b="0" i="0" sz="2000" u="none" cap="none" strike="noStrike">
              <a:solidFill>
                <a:schemeClr val="dk1"/>
              </a:solidFill>
              <a:latin typeface="Calibri"/>
              <a:ea typeface="Calibri"/>
              <a:cs typeface="Calibri"/>
              <a:sym typeface="Calibri"/>
            </a:endParaRPr>
          </a:p>
        </p:txBody>
      </p:sp>
      <p:sp>
        <p:nvSpPr>
          <p:cNvPr id="253" name="Google Shape;253;p57"/>
          <p:cNvSpPr/>
          <p:nvPr/>
        </p:nvSpPr>
        <p:spPr>
          <a:xfrm>
            <a:off x="715800" y="5234425"/>
            <a:ext cx="7309500" cy="533400"/>
          </a:xfrm>
          <a:prstGeom prst="rect">
            <a:avLst/>
          </a:prstGeom>
          <a:noFill/>
          <a:ln>
            <a:noFill/>
          </a:ln>
        </p:spPr>
        <p:txBody>
          <a:bodyPr anchorCtr="0" anchor="t" bIns="0" lIns="0" spcFirstLastPara="1" rIns="0" wrap="square" tIns="0">
            <a:noAutofit/>
          </a:bodyPr>
          <a:lstStyle/>
          <a:p>
            <a:pPr indent="0" lvl="0" marL="0" marR="0" rtl="0" algn="l">
              <a:lnSpc>
                <a:spcPct val="128125"/>
              </a:lnSpc>
              <a:spcBef>
                <a:spcPts val="0"/>
              </a:spcBef>
              <a:spcAft>
                <a:spcPts val="0"/>
              </a:spcAft>
              <a:buClr>
                <a:srgbClr val="4B6981"/>
              </a:buClr>
              <a:buSzPts val="1600"/>
              <a:buFont typeface="Playfair Display SemiBold"/>
              <a:buNone/>
            </a:pPr>
            <a:r>
              <a:rPr b="1" lang="en-US" sz="2200">
                <a:solidFill>
                  <a:srgbClr val="4B6981"/>
                </a:solidFill>
                <a:latin typeface="Playfair Display SemiBold"/>
                <a:ea typeface="Playfair Display SemiBold"/>
                <a:cs typeface="Playfair Display SemiBold"/>
                <a:sym typeface="Playfair Display SemiBold"/>
              </a:rPr>
              <a:t>Dataset shape for Train, validation and Test</a:t>
            </a:r>
            <a:endParaRPr b="0" i="0" sz="2200" u="none" cap="none" strike="noStrike">
              <a:solidFill>
                <a:schemeClr val="dk1"/>
              </a:solidFill>
              <a:latin typeface="Calibri"/>
              <a:ea typeface="Calibri"/>
              <a:cs typeface="Calibri"/>
              <a:sym typeface="Calibri"/>
            </a:endParaRPr>
          </a:p>
        </p:txBody>
      </p:sp>
      <p:pic>
        <p:nvPicPr>
          <p:cNvPr id="254" name="Google Shape;254;p57"/>
          <p:cNvPicPr preferRelativeResize="0"/>
          <p:nvPr/>
        </p:nvPicPr>
        <p:blipFill>
          <a:blip r:embed="rId3">
            <a:alphaModFix/>
          </a:blip>
          <a:stretch>
            <a:fillRect/>
          </a:stretch>
        </p:blipFill>
        <p:spPr>
          <a:xfrm>
            <a:off x="583275" y="2174625"/>
            <a:ext cx="8983874" cy="2284025"/>
          </a:xfrm>
          <a:prstGeom prst="rect">
            <a:avLst/>
          </a:prstGeom>
          <a:noFill/>
          <a:ln>
            <a:noFill/>
          </a:ln>
        </p:spPr>
      </p:pic>
      <p:sp>
        <p:nvSpPr>
          <p:cNvPr id="255" name="Google Shape;255;p57"/>
          <p:cNvSpPr/>
          <p:nvPr/>
        </p:nvSpPr>
        <p:spPr>
          <a:xfrm>
            <a:off x="583350" y="4700075"/>
            <a:ext cx="13463700" cy="3996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6F655D"/>
              </a:buClr>
              <a:buSzPts val="1300"/>
              <a:buFont typeface="Public Sans"/>
              <a:buNone/>
            </a:pPr>
            <a:r>
              <a:rPr lang="en-US" sz="1600">
                <a:solidFill>
                  <a:schemeClr val="dk1"/>
                </a:solidFill>
                <a:latin typeface="Calibri"/>
                <a:ea typeface="Calibri"/>
                <a:cs typeface="Calibri"/>
                <a:sym typeface="Calibri"/>
              </a:rPr>
              <a:t>Columns 1, 2, and 3 are used for the base model, while columns 4 and 5 are incorporated in the advanced model.</a:t>
            </a:r>
            <a:endParaRPr b="0" i="0" sz="1600" u="none" cap="none" strike="noStrike">
              <a:solidFill>
                <a:schemeClr val="dk1"/>
              </a:solidFill>
              <a:latin typeface="Calibri"/>
              <a:ea typeface="Calibri"/>
              <a:cs typeface="Calibri"/>
              <a:sym typeface="Calibri"/>
            </a:endParaRPr>
          </a:p>
        </p:txBody>
      </p:sp>
      <p:sp>
        <p:nvSpPr>
          <p:cNvPr id="256" name="Google Shape;256;p57"/>
          <p:cNvSpPr/>
          <p:nvPr/>
        </p:nvSpPr>
        <p:spPr>
          <a:xfrm>
            <a:off x="790108" y="6049050"/>
            <a:ext cx="3501300" cy="399600"/>
          </a:xfrm>
          <a:prstGeom prst="rect">
            <a:avLst/>
          </a:prstGeom>
          <a:noFill/>
          <a:ln>
            <a:noFill/>
          </a:ln>
        </p:spPr>
        <p:txBody>
          <a:bodyPr anchorCtr="0" anchor="ctr" bIns="0" lIns="0" spcFirstLastPara="1" rIns="0" wrap="square" tIns="0">
            <a:noAutofit/>
          </a:bodyPr>
          <a:lstStyle/>
          <a:p>
            <a:pPr indent="0" lvl="0" marL="0" marR="0" rtl="0" algn="ctr">
              <a:lnSpc>
                <a:spcPct val="128125"/>
              </a:lnSpc>
              <a:spcBef>
                <a:spcPts val="0"/>
              </a:spcBef>
              <a:spcAft>
                <a:spcPts val="0"/>
              </a:spcAft>
              <a:buClr>
                <a:srgbClr val="4B6981"/>
              </a:buClr>
              <a:buSzPts val="1600"/>
              <a:buFont typeface="Playfair Display SemiBold"/>
              <a:buNone/>
            </a:pPr>
            <a:r>
              <a:rPr b="1" lang="en-US" sz="2000">
                <a:solidFill>
                  <a:srgbClr val="4B6981"/>
                </a:solidFill>
                <a:latin typeface="Playfair Display SemiBold"/>
                <a:ea typeface="Playfair Display SemiBold"/>
                <a:cs typeface="Playfair Display SemiBold"/>
                <a:sym typeface="Playfair Display SemiBold"/>
              </a:rPr>
              <a:t>Train df </a:t>
            </a:r>
            <a:endParaRPr b="0" i="0" sz="2000" u="none" cap="none" strike="noStrike">
              <a:solidFill>
                <a:schemeClr val="dk1"/>
              </a:solidFill>
              <a:latin typeface="Calibri"/>
              <a:ea typeface="Calibri"/>
              <a:cs typeface="Calibri"/>
              <a:sym typeface="Calibri"/>
            </a:endParaRPr>
          </a:p>
        </p:txBody>
      </p:sp>
      <p:sp>
        <p:nvSpPr>
          <p:cNvPr id="257" name="Google Shape;257;p57"/>
          <p:cNvSpPr/>
          <p:nvPr/>
        </p:nvSpPr>
        <p:spPr>
          <a:xfrm>
            <a:off x="715800" y="6577475"/>
            <a:ext cx="3747300" cy="902400"/>
          </a:xfrm>
          <a:prstGeom prst="rect">
            <a:avLst/>
          </a:prstGeom>
          <a:noFill/>
          <a:ln>
            <a:noFill/>
          </a:ln>
        </p:spPr>
        <p:txBody>
          <a:bodyPr anchorCtr="0" anchor="ctr" bIns="0" lIns="0" spcFirstLastPara="1" rIns="0" wrap="square" tIns="0">
            <a:noAutofit/>
          </a:bodyPr>
          <a:lstStyle/>
          <a:p>
            <a:pPr indent="0" lvl="0" marL="0" marR="0" rtl="0" algn="ctr">
              <a:lnSpc>
                <a:spcPct val="157692"/>
              </a:lnSpc>
              <a:spcBef>
                <a:spcPts val="0"/>
              </a:spcBef>
              <a:spcAft>
                <a:spcPts val="0"/>
              </a:spcAft>
              <a:buClr>
                <a:srgbClr val="6F655D"/>
              </a:buClr>
              <a:buSzPts val="1300"/>
              <a:buFont typeface="Public Sans"/>
              <a:buNone/>
            </a:pPr>
            <a:r>
              <a:rPr b="0" i="0" lang="en-US" sz="3000" u="none" cap="none" strike="noStrike">
                <a:solidFill>
                  <a:srgbClr val="6F655D"/>
                </a:solidFill>
                <a:latin typeface="Public Sans"/>
                <a:ea typeface="Public Sans"/>
                <a:cs typeface="Public Sans"/>
                <a:sym typeface="Public Sans"/>
              </a:rPr>
              <a:t>Shape: (5616, </a:t>
            </a:r>
            <a:r>
              <a:rPr lang="en-US" sz="3000">
                <a:solidFill>
                  <a:srgbClr val="6F655D"/>
                </a:solidFill>
                <a:latin typeface="Public Sans"/>
                <a:ea typeface="Public Sans"/>
                <a:cs typeface="Public Sans"/>
                <a:sym typeface="Public Sans"/>
              </a:rPr>
              <a:t>3</a:t>
            </a:r>
            <a:r>
              <a:rPr b="0" i="0" lang="en-US" sz="3000" u="none" cap="none" strike="noStrike">
                <a:solidFill>
                  <a:srgbClr val="6F655D"/>
                </a:solidFill>
                <a:latin typeface="Public Sans"/>
                <a:ea typeface="Public Sans"/>
                <a:cs typeface="Public Sans"/>
                <a:sym typeface="Public Sans"/>
              </a:rPr>
              <a:t>)</a:t>
            </a:r>
            <a:endParaRPr b="0" i="0" sz="3000" u="none" cap="none" strike="noStrike">
              <a:solidFill>
                <a:schemeClr val="dk1"/>
              </a:solidFill>
              <a:latin typeface="Calibri"/>
              <a:ea typeface="Calibri"/>
              <a:cs typeface="Calibri"/>
              <a:sym typeface="Calibri"/>
            </a:endParaRPr>
          </a:p>
        </p:txBody>
      </p:sp>
      <p:sp>
        <p:nvSpPr>
          <p:cNvPr id="258" name="Google Shape;258;p57"/>
          <p:cNvSpPr/>
          <p:nvPr/>
        </p:nvSpPr>
        <p:spPr>
          <a:xfrm>
            <a:off x="5642483" y="6049038"/>
            <a:ext cx="3501300" cy="399600"/>
          </a:xfrm>
          <a:prstGeom prst="rect">
            <a:avLst/>
          </a:prstGeom>
          <a:noFill/>
          <a:ln>
            <a:noFill/>
          </a:ln>
        </p:spPr>
        <p:txBody>
          <a:bodyPr anchorCtr="0" anchor="ctr" bIns="0" lIns="0" spcFirstLastPara="1" rIns="0" wrap="square" tIns="0">
            <a:noAutofit/>
          </a:bodyPr>
          <a:lstStyle/>
          <a:p>
            <a:pPr indent="0" lvl="0" marL="0" marR="0" rtl="0" algn="ctr">
              <a:lnSpc>
                <a:spcPct val="128125"/>
              </a:lnSpc>
              <a:spcBef>
                <a:spcPts val="0"/>
              </a:spcBef>
              <a:spcAft>
                <a:spcPts val="0"/>
              </a:spcAft>
              <a:buClr>
                <a:srgbClr val="4B6981"/>
              </a:buClr>
              <a:buSzPts val="1600"/>
              <a:buFont typeface="Playfair Display SemiBold"/>
              <a:buNone/>
            </a:pPr>
            <a:r>
              <a:rPr b="1" lang="en-US" sz="2000">
                <a:solidFill>
                  <a:srgbClr val="4B6981"/>
                </a:solidFill>
                <a:latin typeface="Playfair Display SemiBold"/>
                <a:ea typeface="Playfair Display SemiBold"/>
                <a:cs typeface="Playfair Display SemiBold"/>
                <a:sym typeface="Playfair Display SemiBold"/>
              </a:rPr>
              <a:t>Validation</a:t>
            </a:r>
            <a:r>
              <a:rPr b="1" lang="en-US" sz="2000">
                <a:solidFill>
                  <a:srgbClr val="4B6981"/>
                </a:solidFill>
                <a:latin typeface="Playfair Display SemiBold"/>
                <a:ea typeface="Playfair Display SemiBold"/>
                <a:cs typeface="Playfair Display SemiBold"/>
                <a:sym typeface="Playfair Display SemiBold"/>
              </a:rPr>
              <a:t> df </a:t>
            </a:r>
            <a:endParaRPr b="0" i="0" sz="2000" u="none" cap="none" strike="noStrike">
              <a:solidFill>
                <a:schemeClr val="dk1"/>
              </a:solidFill>
              <a:latin typeface="Calibri"/>
              <a:ea typeface="Calibri"/>
              <a:cs typeface="Calibri"/>
              <a:sym typeface="Calibri"/>
            </a:endParaRPr>
          </a:p>
        </p:txBody>
      </p:sp>
      <p:sp>
        <p:nvSpPr>
          <p:cNvPr id="259" name="Google Shape;259;p57"/>
          <p:cNvSpPr/>
          <p:nvPr/>
        </p:nvSpPr>
        <p:spPr>
          <a:xfrm>
            <a:off x="5568175" y="6577463"/>
            <a:ext cx="3747300" cy="902400"/>
          </a:xfrm>
          <a:prstGeom prst="rect">
            <a:avLst/>
          </a:prstGeom>
          <a:noFill/>
          <a:ln>
            <a:noFill/>
          </a:ln>
        </p:spPr>
        <p:txBody>
          <a:bodyPr anchorCtr="0" anchor="ctr" bIns="0" lIns="0" spcFirstLastPara="1" rIns="0" wrap="square" tIns="0">
            <a:noAutofit/>
          </a:bodyPr>
          <a:lstStyle/>
          <a:p>
            <a:pPr indent="0" lvl="0" marL="0" marR="0" rtl="0" algn="ctr">
              <a:lnSpc>
                <a:spcPct val="157692"/>
              </a:lnSpc>
              <a:spcBef>
                <a:spcPts val="0"/>
              </a:spcBef>
              <a:spcAft>
                <a:spcPts val="0"/>
              </a:spcAft>
              <a:buClr>
                <a:srgbClr val="6F655D"/>
              </a:buClr>
              <a:buSzPts val="1300"/>
              <a:buFont typeface="Public Sans"/>
              <a:buNone/>
            </a:pPr>
            <a:r>
              <a:rPr b="0" i="0" lang="en-US" sz="3000" u="none" cap="none" strike="noStrike">
                <a:solidFill>
                  <a:srgbClr val="6F655D"/>
                </a:solidFill>
                <a:latin typeface="Public Sans"/>
                <a:ea typeface="Public Sans"/>
                <a:cs typeface="Public Sans"/>
                <a:sym typeface="Public Sans"/>
              </a:rPr>
              <a:t>Shape: (</a:t>
            </a:r>
            <a:r>
              <a:rPr lang="en-US" sz="3000">
                <a:solidFill>
                  <a:srgbClr val="6F655D"/>
                </a:solidFill>
                <a:latin typeface="Public Sans"/>
                <a:ea typeface="Public Sans"/>
                <a:cs typeface="Public Sans"/>
                <a:sym typeface="Public Sans"/>
              </a:rPr>
              <a:t>625</a:t>
            </a:r>
            <a:r>
              <a:rPr b="0" i="0" lang="en-US" sz="3000" u="none" cap="none" strike="noStrike">
                <a:solidFill>
                  <a:srgbClr val="6F655D"/>
                </a:solidFill>
                <a:latin typeface="Public Sans"/>
                <a:ea typeface="Public Sans"/>
                <a:cs typeface="Public Sans"/>
                <a:sym typeface="Public Sans"/>
              </a:rPr>
              <a:t>, </a:t>
            </a:r>
            <a:r>
              <a:rPr lang="en-US" sz="3000">
                <a:solidFill>
                  <a:srgbClr val="6F655D"/>
                </a:solidFill>
                <a:latin typeface="Public Sans"/>
                <a:ea typeface="Public Sans"/>
                <a:cs typeface="Public Sans"/>
                <a:sym typeface="Public Sans"/>
              </a:rPr>
              <a:t>3</a:t>
            </a:r>
            <a:r>
              <a:rPr b="0" i="0" lang="en-US" sz="3000" u="none" cap="none" strike="noStrike">
                <a:solidFill>
                  <a:srgbClr val="6F655D"/>
                </a:solidFill>
                <a:latin typeface="Public Sans"/>
                <a:ea typeface="Public Sans"/>
                <a:cs typeface="Public Sans"/>
                <a:sym typeface="Public Sans"/>
              </a:rPr>
              <a:t>)</a:t>
            </a:r>
            <a:endParaRPr b="0" i="0" sz="3000" u="none" cap="none" strike="noStrike">
              <a:solidFill>
                <a:schemeClr val="dk1"/>
              </a:solidFill>
              <a:latin typeface="Calibri"/>
              <a:ea typeface="Calibri"/>
              <a:cs typeface="Calibri"/>
              <a:sym typeface="Calibri"/>
            </a:endParaRPr>
          </a:p>
        </p:txBody>
      </p:sp>
      <p:sp>
        <p:nvSpPr>
          <p:cNvPr id="260" name="Google Shape;260;p57"/>
          <p:cNvSpPr/>
          <p:nvPr/>
        </p:nvSpPr>
        <p:spPr>
          <a:xfrm>
            <a:off x="10086158" y="6049050"/>
            <a:ext cx="3501300" cy="399600"/>
          </a:xfrm>
          <a:prstGeom prst="rect">
            <a:avLst/>
          </a:prstGeom>
          <a:noFill/>
          <a:ln>
            <a:noFill/>
          </a:ln>
        </p:spPr>
        <p:txBody>
          <a:bodyPr anchorCtr="0" anchor="ctr" bIns="0" lIns="0" spcFirstLastPara="1" rIns="0" wrap="square" tIns="0">
            <a:noAutofit/>
          </a:bodyPr>
          <a:lstStyle/>
          <a:p>
            <a:pPr indent="0" lvl="0" marL="0" marR="0" rtl="0" algn="ctr">
              <a:lnSpc>
                <a:spcPct val="128125"/>
              </a:lnSpc>
              <a:spcBef>
                <a:spcPts val="0"/>
              </a:spcBef>
              <a:spcAft>
                <a:spcPts val="0"/>
              </a:spcAft>
              <a:buClr>
                <a:srgbClr val="4B6981"/>
              </a:buClr>
              <a:buSzPts val="1600"/>
              <a:buFont typeface="Playfair Display SemiBold"/>
              <a:buNone/>
            </a:pPr>
            <a:r>
              <a:rPr b="1" lang="en-US" sz="2000">
                <a:solidFill>
                  <a:srgbClr val="4B6981"/>
                </a:solidFill>
                <a:latin typeface="Playfair Display SemiBold"/>
                <a:ea typeface="Playfair Display SemiBold"/>
                <a:cs typeface="Playfair Display SemiBold"/>
                <a:sym typeface="Playfair Display SemiBold"/>
              </a:rPr>
              <a:t>Test df </a:t>
            </a:r>
            <a:endParaRPr b="0" i="0" sz="2000" u="none" cap="none" strike="noStrike">
              <a:solidFill>
                <a:schemeClr val="dk1"/>
              </a:solidFill>
              <a:latin typeface="Calibri"/>
              <a:ea typeface="Calibri"/>
              <a:cs typeface="Calibri"/>
              <a:sym typeface="Calibri"/>
            </a:endParaRPr>
          </a:p>
        </p:txBody>
      </p:sp>
      <p:sp>
        <p:nvSpPr>
          <p:cNvPr id="261" name="Google Shape;261;p57"/>
          <p:cNvSpPr/>
          <p:nvPr/>
        </p:nvSpPr>
        <p:spPr>
          <a:xfrm>
            <a:off x="10011850" y="6577475"/>
            <a:ext cx="3747300" cy="902400"/>
          </a:xfrm>
          <a:prstGeom prst="rect">
            <a:avLst/>
          </a:prstGeom>
          <a:noFill/>
          <a:ln>
            <a:noFill/>
          </a:ln>
        </p:spPr>
        <p:txBody>
          <a:bodyPr anchorCtr="0" anchor="ctr" bIns="0" lIns="0" spcFirstLastPara="1" rIns="0" wrap="square" tIns="0">
            <a:noAutofit/>
          </a:bodyPr>
          <a:lstStyle/>
          <a:p>
            <a:pPr indent="0" lvl="0" marL="0" marR="0" rtl="0" algn="ctr">
              <a:lnSpc>
                <a:spcPct val="157692"/>
              </a:lnSpc>
              <a:spcBef>
                <a:spcPts val="0"/>
              </a:spcBef>
              <a:spcAft>
                <a:spcPts val="0"/>
              </a:spcAft>
              <a:buClr>
                <a:srgbClr val="6F655D"/>
              </a:buClr>
              <a:buSzPts val="1300"/>
              <a:buFont typeface="Public Sans"/>
              <a:buNone/>
            </a:pPr>
            <a:r>
              <a:rPr b="0" i="0" lang="en-US" sz="3000" u="none" cap="none" strike="noStrike">
                <a:solidFill>
                  <a:srgbClr val="6F655D"/>
                </a:solidFill>
                <a:latin typeface="Public Sans"/>
                <a:ea typeface="Public Sans"/>
                <a:cs typeface="Public Sans"/>
                <a:sym typeface="Public Sans"/>
              </a:rPr>
              <a:t>Shape: (</a:t>
            </a:r>
            <a:r>
              <a:rPr lang="en-US" sz="3000">
                <a:solidFill>
                  <a:srgbClr val="6F655D"/>
                </a:solidFill>
                <a:latin typeface="Public Sans"/>
                <a:ea typeface="Public Sans"/>
                <a:cs typeface="Public Sans"/>
                <a:sym typeface="Public Sans"/>
              </a:rPr>
              <a:t>1759</a:t>
            </a:r>
            <a:r>
              <a:rPr b="0" i="0" lang="en-US" sz="3000" u="none" cap="none" strike="noStrike">
                <a:solidFill>
                  <a:srgbClr val="6F655D"/>
                </a:solidFill>
                <a:latin typeface="Public Sans"/>
                <a:ea typeface="Public Sans"/>
                <a:cs typeface="Public Sans"/>
                <a:sym typeface="Public Sans"/>
              </a:rPr>
              <a:t>, </a:t>
            </a:r>
            <a:r>
              <a:rPr lang="en-US" sz="3000">
                <a:solidFill>
                  <a:srgbClr val="6F655D"/>
                </a:solidFill>
                <a:latin typeface="Public Sans"/>
                <a:ea typeface="Public Sans"/>
                <a:cs typeface="Public Sans"/>
                <a:sym typeface="Public Sans"/>
              </a:rPr>
              <a:t>3</a:t>
            </a:r>
            <a:r>
              <a:rPr b="0" i="0" lang="en-US" sz="3000" u="none" cap="none" strike="noStrike">
                <a:solidFill>
                  <a:srgbClr val="6F655D"/>
                </a:solidFill>
                <a:latin typeface="Public Sans"/>
                <a:ea typeface="Public Sans"/>
                <a:cs typeface="Public Sans"/>
                <a:sym typeface="Public Sans"/>
              </a:rPr>
              <a:t>)</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preencoded.png" id="267" name="Google Shape;267;p58"/>
          <p:cNvPicPr preferRelativeResize="0"/>
          <p:nvPr/>
        </p:nvPicPr>
        <p:blipFill rotWithShape="1">
          <a:blip r:embed="rId3">
            <a:alphaModFix/>
          </a:blip>
          <a:srcRect b="0" l="0" r="0" t="0"/>
          <a:stretch/>
        </p:blipFill>
        <p:spPr>
          <a:xfrm>
            <a:off x="0" y="0"/>
            <a:ext cx="6035040" cy="8231506"/>
          </a:xfrm>
          <a:prstGeom prst="rect">
            <a:avLst/>
          </a:prstGeom>
          <a:noFill/>
          <a:ln>
            <a:noFill/>
          </a:ln>
        </p:spPr>
      </p:pic>
      <p:sp>
        <p:nvSpPr>
          <p:cNvPr id="268" name="Google Shape;268;p58"/>
          <p:cNvSpPr/>
          <p:nvPr/>
        </p:nvSpPr>
        <p:spPr>
          <a:xfrm>
            <a:off x="6029072" y="426377"/>
            <a:ext cx="8182200" cy="496200"/>
          </a:xfrm>
          <a:prstGeom prst="rect">
            <a:avLst/>
          </a:prstGeom>
          <a:noFill/>
          <a:ln>
            <a:noFill/>
          </a:ln>
        </p:spPr>
        <p:txBody>
          <a:bodyPr anchorCtr="0" anchor="t" bIns="0" lIns="0" spcFirstLastPara="1" rIns="0" wrap="square" tIns="0">
            <a:noAutofit/>
          </a:bodyPr>
          <a:lstStyle/>
          <a:p>
            <a:pPr indent="0" lvl="0" marL="0" marR="0" rtl="0" algn="l">
              <a:lnSpc>
                <a:spcPct val="124590"/>
              </a:lnSpc>
              <a:spcBef>
                <a:spcPts val="0"/>
              </a:spcBef>
              <a:spcAft>
                <a:spcPts val="0"/>
              </a:spcAft>
              <a:buClr>
                <a:srgbClr val="4B6981"/>
              </a:buClr>
              <a:buSzPts val="3050"/>
              <a:buFont typeface="Playfair Display SemiBold"/>
              <a:buNone/>
            </a:pPr>
            <a:r>
              <a:rPr b="1" i="0" lang="en-US" sz="3050" u="none" cap="none" strike="noStrike">
                <a:solidFill>
                  <a:srgbClr val="4B6981"/>
                </a:solidFill>
                <a:latin typeface="Playfair Display SemiBold"/>
                <a:ea typeface="Playfair Display SemiBold"/>
                <a:cs typeface="Playfair Display SemiBold"/>
                <a:sym typeface="Playfair Display SemiBold"/>
              </a:rPr>
              <a:t>Feature Engineering: Skill Matching</a:t>
            </a:r>
            <a:endParaRPr b="0" i="0" sz="3050" u="none" cap="none" strike="noStrike">
              <a:solidFill>
                <a:schemeClr val="dk1"/>
              </a:solidFill>
              <a:latin typeface="Calibri"/>
              <a:ea typeface="Calibri"/>
              <a:cs typeface="Calibri"/>
              <a:sym typeface="Calibri"/>
            </a:endParaRPr>
          </a:p>
        </p:txBody>
      </p:sp>
      <p:sp>
        <p:nvSpPr>
          <p:cNvPr id="269" name="Google Shape;269;p58"/>
          <p:cNvSpPr/>
          <p:nvPr/>
        </p:nvSpPr>
        <p:spPr>
          <a:xfrm>
            <a:off x="6029075" y="1031725"/>
            <a:ext cx="8182200" cy="465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6F655D"/>
              </a:buClr>
              <a:buSzPts val="1200"/>
              <a:buFont typeface="Public Sans"/>
              <a:buNone/>
            </a:pPr>
            <a:r>
              <a:rPr b="0" i="0" lang="en-US" sz="1600" u="none" cap="none" strike="noStrike">
                <a:solidFill>
                  <a:srgbClr val="6F655D"/>
                </a:solidFill>
                <a:latin typeface="Public Sans"/>
                <a:ea typeface="Public Sans"/>
                <a:cs typeface="Public Sans"/>
                <a:sym typeface="Public Sans"/>
              </a:rPr>
              <a:t>To quantify the relevance between resumes and job descriptions, we extract and match skills. This involves identifying keywords and calculating match counts and ratios.</a:t>
            </a:r>
            <a:endParaRPr b="0" i="0" sz="1600" u="none" cap="none" strike="noStrike">
              <a:solidFill>
                <a:schemeClr val="dk1"/>
              </a:solidFill>
              <a:latin typeface="Calibri"/>
              <a:ea typeface="Calibri"/>
              <a:cs typeface="Calibri"/>
              <a:sym typeface="Calibri"/>
            </a:endParaRPr>
          </a:p>
        </p:txBody>
      </p:sp>
      <p:sp>
        <p:nvSpPr>
          <p:cNvPr id="270" name="Google Shape;270;p58"/>
          <p:cNvSpPr/>
          <p:nvPr/>
        </p:nvSpPr>
        <p:spPr>
          <a:xfrm>
            <a:off x="6029087" y="2023824"/>
            <a:ext cx="8058600" cy="91500"/>
          </a:xfrm>
          <a:prstGeom prst="roundRect">
            <a:avLst>
              <a:gd fmla="val 71233" name="adj"/>
            </a:avLst>
          </a:prstGeom>
          <a:solidFill>
            <a:srgbClr val="E1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8"/>
          <p:cNvSpPr/>
          <p:nvPr/>
        </p:nvSpPr>
        <p:spPr>
          <a:xfrm>
            <a:off x="6029075" y="2115325"/>
            <a:ext cx="8058600" cy="1080300"/>
          </a:xfrm>
          <a:prstGeom prst="roundRect">
            <a:avLst>
              <a:gd fmla="val 9550" name="adj"/>
            </a:avLst>
          </a:prstGeom>
          <a:solidFill>
            <a:srgbClr val="FFFAF6"/>
          </a:solidFill>
          <a:ln>
            <a:noFill/>
          </a:ln>
          <a:effectLst>
            <a:outerShdw rotWithShape="0" algn="bl" dir="2700000" dist="13970">
              <a:srgbClr val="E1C2C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8"/>
          <p:cNvSpPr/>
          <p:nvPr/>
        </p:nvSpPr>
        <p:spPr>
          <a:xfrm>
            <a:off x="6206966" y="2434352"/>
            <a:ext cx="1938600" cy="2424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F655D"/>
              </a:buClr>
              <a:buSzPts val="1500"/>
              <a:buFont typeface="Playfair Display SemiBold"/>
              <a:buNone/>
            </a:pPr>
            <a:r>
              <a:rPr b="1" i="0" lang="en-US" sz="1500" u="none" cap="none" strike="noStrike">
                <a:solidFill>
                  <a:srgbClr val="6F655D"/>
                </a:solidFill>
                <a:latin typeface="Playfair Display SemiBold"/>
                <a:ea typeface="Playfair Display SemiBold"/>
                <a:cs typeface="Playfair Display SemiBold"/>
                <a:sym typeface="Playfair Display SemiBold"/>
              </a:rPr>
              <a:t>Keyword Extraction</a:t>
            </a:r>
            <a:endParaRPr b="0" i="0" sz="1500" u="none" cap="none" strike="noStrike">
              <a:solidFill>
                <a:schemeClr val="dk1"/>
              </a:solidFill>
              <a:latin typeface="Calibri"/>
              <a:ea typeface="Calibri"/>
              <a:cs typeface="Calibri"/>
              <a:sym typeface="Calibri"/>
            </a:endParaRPr>
          </a:p>
        </p:txBody>
      </p:sp>
      <p:sp>
        <p:nvSpPr>
          <p:cNvPr id="273" name="Google Shape;273;p58"/>
          <p:cNvSpPr/>
          <p:nvPr/>
        </p:nvSpPr>
        <p:spPr>
          <a:xfrm>
            <a:off x="9825811" y="1814155"/>
            <a:ext cx="465300" cy="465300"/>
          </a:xfrm>
          <a:prstGeom prst="roundRect">
            <a:avLst>
              <a:gd fmla="val 196570" name="adj"/>
            </a:avLst>
          </a:prstGeom>
          <a:solidFill>
            <a:srgbClr val="E1C2C2">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8"/>
          <p:cNvSpPr/>
          <p:nvPr/>
        </p:nvSpPr>
        <p:spPr>
          <a:xfrm>
            <a:off x="6206966" y="2769632"/>
            <a:ext cx="7702800" cy="248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6F655D"/>
              </a:buClr>
              <a:buSzPts val="1200"/>
              <a:buFont typeface="Public Sans"/>
              <a:buNone/>
            </a:pPr>
            <a:r>
              <a:rPr b="0" i="0" lang="en-US" sz="1200" u="none" cap="none" strike="noStrike">
                <a:solidFill>
                  <a:srgbClr val="6F655D"/>
                </a:solidFill>
                <a:latin typeface="Public Sans"/>
                <a:ea typeface="Public Sans"/>
                <a:cs typeface="Public Sans"/>
                <a:sym typeface="Public Sans"/>
              </a:rPr>
              <a:t>TF-IDF vectorization identifies key skills from job descriptions, creating a vocabulary of </a:t>
            </a:r>
            <a:r>
              <a:rPr lang="en-US" sz="1200">
                <a:solidFill>
                  <a:srgbClr val="6F655D"/>
                </a:solidFill>
                <a:latin typeface="Public Sans"/>
                <a:ea typeface="Public Sans"/>
                <a:cs typeface="Public Sans"/>
                <a:sym typeface="Public Sans"/>
              </a:rPr>
              <a:t>12</a:t>
            </a:r>
            <a:r>
              <a:rPr b="0" i="0" lang="en-US" sz="1200" u="none" cap="none" strike="noStrike">
                <a:solidFill>
                  <a:srgbClr val="6F655D"/>
                </a:solidFill>
                <a:latin typeface="Public Sans"/>
                <a:ea typeface="Public Sans"/>
                <a:cs typeface="Public Sans"/>
                <a:sym typeface="Public Sans"/>
              </a:rPr>
              <a:t>000 features.</a:t>
            </a:r>
            <a:endParaRPr b="0" i="0" sz="1200" u="none" cap="none" strike="noStrike">
              <a:solidFill>
                <a:schemeClr val="dk1"/>
              </a:solidFill>
              <a:latin typeface="Calibri"/>
              <a:ea typeface="Calibri"/>
              <a:cs typeface="Calibri"/>
              <a:sym typeface="Calibri"/>
            </a:endParaRPr>
          </a:p>
        </p:txBody>
      </p:sp>
      <p:sp>
        <p:nvSpPr>
          <p:cNvPr id="275" name="Google Shape;275;p58"/>
          <p:cNvSpPr/>
          <p:nvPr/>
        </p:nvSpPr>
        <p:spPr>
          <a:xfrm>
            <a:off x="6029087" y="3583186"/>
            <a:ext cx="8058600" cy="1149000"/>
          </a:xfrm>
          <a:prstGeom prst="roundRect">
            <a:avLst>
              <a:gd fmla="val 9550" name="adj"/>
            </a:avLst>
          </a:prstGeom>
          <a:solidFill>
            <a:srgbClr val="FFFAF6"/>
          </a:solidFill>
          <a:ln>
            <a:noFill/>
          </a:ln>
          <a:effectLst>
            <a:outerShdw rotWithShape="0" algn="bl" dir="2700000" dist="13970">
              <a:srgbClr val="CCC4EC"/>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8"/>
          <p:cNvSpPr/>
          <p:nvPr/>
        </p:nvSpPr>
        <p:spPr>
          <a:xfrm>
            <a:off x="6029087" y="3560326"/>
            <a:ext cx="8058600" cy="91500"/>
          </a:xfrm>
          <a:prstGeom prst="roundRect">
            <a:avLst>
              <a:gd fmla="val 71233" name="adj"/>
            </a:avLst>
          </a:prstGeom>
          <a:solidFill>
            <a:srgbClr val="CCC4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8"/>
          <p:cNvSpPr/>
          <p:nvPr/>
        </p:nvSpPr>
        <p:spPr>
          <a:xfrm>
            <a:off x="9825811" y="3350657"/>
            <a:ext cx="465300" cy="465300"/>
          </a:xfrm>
          <a:prstGeom prst="roundRect">
            <a:avLst>
              <a:gd fmla="val 196570" name="adj"/>
            </a:avLst>
          </a:prstGeom>
          <a:solidFill>
            <a:srgbClr val="CCC4EC">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8"/>
          <p:cNvSpPr/>
          <p:nvPr/>
        </p:nvSpPr>
        <p:spPr>
          <a:xfrm>
            <a:off x="9965353" y="3466981"/>
            <a:ext cx="186000" cy="232500"/>
          </a:xfrm>
          <a:prstGeom prst="rect">
            <a:avLst/>
          </a:prstGeom>
          <a:noFill/>
          <a:ln>
            <a:noFill/>
          </a:ln>
        </p:spPr>
        <p:txBody>
          <a:bodyPr anchorCtr="0" anchor="ctr" bIns="0" lIns="0" spcFirstLastPara="1" rIns="0" wrap="square" tIns="0">
            <a:noAutofit/>
          </a:bodyPr>
          <a:lstStyle/>
          <a:p>
            <a:pPr indent="0" lvl="0" marL="0" marR="0" rtl="0" algn="ctr">
              <a:lnSpc>
                <a:spcPct val="158620"/>
              </a:lnSpc>
              <a:spcBef>
                <a:spcPts val="0"/>
              </a:spcBef>
              <a:spcAft>
                <a:spcPts val="0"/>
              </a:spcAft>
              <a:buClr>
                <a:srgbClr val="000000"/>
              </a:buClr>
              <a:buSzPts val="1450"/>
              <a:buFont typeface="Playfair Display SemiBold"/>
              <a:buNone/>
            </a:pPr>
            <a:r>
              <a:rPr b="1" i="0" lang="en-US" sz="2050" u="none" cap="none" strike="noStrike">
                <a:solidFill>
                  <a:srgbClr val="000000"/>
                </a:solidFill>
                <a:latin typeface="Playfair Display SemiBold"/>
                <a:ea typeface="Playfair Display SemiBold"/>
                <a:cs typeface="Playfair Display SemiBold"/>
                <a:sym typeface="Playfair Display SemiBold"/>
              </a:rPr>
              <a:t>2</a:t>
            </a:r>
            <a:endParaRPr b="0" i="0" sz="2050" u="none" cap="none" strike="noStrike">
              <a:solidFill>
                <a:schemeClr val="dk1"/>
              </a:solidFill>
              <a:latin typeface="Calibri"/>
              <a:ea typeface="Calibri"/>
              <a:cs typeface="Calibri"/>
              <a:sym typeface="Calibri"/>
            </a:endParaRPr>
          </a:p>
        </p:txBody>
      </p:sp>
      <p:sp>
        <p:nvSpPr>
          <p:cNvPr id="279" name="Google Shape;279;p58"/>
          <p:cNvSpPr/>
          <p:nvPr/>
        </p:nvSpPr>
        <p:spPr>
          <a:xfrm>
            <a:off x="6206966" y="3970853"/>
            <a:ext cx="1938600" cy="2424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F655D"/>
              </a:buClr>
              <a:buSzPts val="1500"/>
              <a:buFont typeface="Playfair Display SemiBold"/>
              <a:buNone/>
            </a:pPr>
            <a:r>
              <a:rPr b="1" i="0" lang="en-US" sz="1500" u="none" cap="none" strike="noStrike">
                <a:solidFill>
                  <a:srgbClr val="6F655D"/>
                </a:solidFill>
                <a:latin typeface="Playfair Display SemiBold"/>
                <a:ea typeface="Playfair Display SemiBold"/>
                <a:cs typeface="Playfair Display SemiBold"/>
                <a:sym typeface="Playfair Display SemiBold"/>
              </a:rPr>
              <a:t>Skill List Generation</a:t>
            </a:r>
            <a:endParaRPr b="0" i="0" sz="1500" u="none" cap="none" strike="noStrike">
              <a:solidFill>
                <a:schemeClr val="dk1"/>
              </a:solidFill>
              <a:latin typeface="Calibri"/>
              <a:ea typeface="Calibri"/>
              <a:cs typeface="Calibri"/>
              <a:sym typeface="Calibri"/>
            </a:endParaRPr>
          </a:p>
        </p:txBody>
      </p:sp>
      <p:sp>
        <p:nvSpPr>
          <p:cNvPr id="280" name="Google Shape;280;p58"/>
          <p:cNvSpPr/>
          <p:nvPr/>
        </p:nvSpPr>
        <p:spPr>
          <a:xfrm>
            <a:off x="6206966" y="4306133"/>
            <a:ext cx="7702800" cy="248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6F655D"/>
              </a:buClr>
              <a:buSzPts val="1200"/>
              <a:buFont typeface="Public Sans"/>
              <a:buNone/>
            </a:pPr>
            <a:r>
              <a:rPr b="0" i="0" lang="en-US" sz="1200" u="none" cap="none" strike="noStrike">
                <a:solidFill>
                  <a:srgbClr val="6F655D"/>
                </a:solidFill>
                <a:latin typeface="Public Sans"/>
                <a:ea typeface="Public Sans"/>
                <a:cs typeface="Public Sans"/>
                <a:sym typeface="Public Sans"/>
              </a:rPr>
              <a:t>Each job description is processed to create a list of relevant skills present in our vocabulary.</a:t>
            </a:r>
            <a:endParaRPr b="0" i="0" sz="1200" u="none" cap="none" strike="noStrike">
              <a:solidFill>
                <a:schemeClr val="dk1"/>
              </a:solidFill>
              <a:latin typeface="Calibri"/>
              <a:ea typeface="Calibri"/>
              <a:cs typeface="Calibri"/>
              <a:sym typeface="Calibri"/>
            </a:endParaRPr>
          </a:p>
        </p:txBody>
      </p:sp>
      <p:sp>
        <p:nvSpPr>
          <p:cNvPr id="281" name="Google Shape;281;p58"/>
          <p:cNvSpPr/>
          <p:nvPr/>
        </p:nvSpPr>
        <p:spPr>
          <a:xfrm>
            <a:off x="6029087" y="5119687"/>
            <a:ext cx="8058600" cy="1149000"/>
          </a:xfrm>
          <a:prstGeom prst="roundRect">
            <a:avLst>
              <a:gd fmla="val 9550" name="adj"/>
            </a:avLst>
          </a:prstGeom>
          <a:solidFill>
            <a:srgbClr val="FFFAF6"/>
          </a:solidFill>
          <a:ln>
            <a:noFill/>
          </a:ln>
          <a:effectLst>
            <a:outerShdw rotWithShape="0" algn="bl" dir="2700000" dist="13970">
              <a:srgbClr val="B4DAE4"/>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8"/>
          <p:cNvSpPr/>
          <p:nvPr/>
        </p:nvSpPr>
        <p:spPr>
          <a:xfrm>
            <a:off x="6029087" y="5096828"/>
            <a:ext cx="8058600" cy="91500"/>
          </a:xfrm>
          <a:prstGeom prst="roundRect">
            <a:avLst>
              <a:gd fmla="val 71233" name="adj"/>
            </a:avLst>
          </a:prstGeom>
          <a:solidFill>
            <a:srgbClr val="B4DA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8"/>
          <p:cNvSpPr/>
          <p:nvPr/>
        </p:nvSpPr>
        <p:spPr>
          <a:xfrm>
            <a:off x="9825811" y="4887158"/>
            <a:ext cx="465300" cy="465300"/>
          </a:xfrm>
          <a:prstGeom prst="roundRect">
            <a:avLst>
              <a:gd fmla="val 196570" name="adj"/>
            </a:avLst>
          </a:prstGeom>
          <a:solidFill>
            <a:srgbClr val="B4DAE4">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8"/>
          <p:cNvSpPr/>
          <p:nvPr/>
        </p:nvSpPr>
        <p:spPr>
          <a:xfrm>
            <a:off x="9965353" y="4987061"/>
            <a:ext cx="186000" cy="232500"/>
          </a:xfrm>
          <a:prstGeom prst="rect">
            <a:avLst/>
          </a:prstGeom>
          <a:noFill/>
          <a:ln>
            <a:noFill/>
          </a:ln>
        </p:spPr>
        <p:txBody>
          <a:bodyPr anchorCtr="0" anchor="ctr" bIns="0" lIns="0" spcFirstLastPara="1" rIns="0" wrap="square" tIns="0">
            <a:noAutofit/>
          </a:bodyPr>
          <a:lstStyle/>
          <a:p>
            <a:pPr indent="0" lvl="0" marL="0" marR="0" rtl="0" algn="ctr">
              <a:lnSpc>
                <a:spcPct val="158620"/>
              </a:lnSpc>
              <a:spcBef>
                <a:spcPts val="0"/>
              </a:spcBef>
              <a:spcAft>
                <a:spcPts val="0"/>
              </a:spcAft>
              <a:buClr>
                <a:srgbClr val="000000"/>
              </a:buClr>
              <a:buSzPts val="1450"/>
              <a:buFont typeface="Playfair Display SemiBold"/>
              <a:buNone/>
            </a:pPr>
            <a:r>
              <a:rPr b="1" i="0" lang="en-US" sz="2050" u="none" cap="none" strike="noStrike">
                <a:solidFill>
                  <a:srgbClr val="000000"/>
                </a:solidFill>
                <a:latin typeface="Playfair Display SemiBold"/>
                <a:ea typeface="Playfair Display SemiBold"/>
                <a:cs typeface="Playfair Display SemiBold"/>
                <a:sym typeface="Playfair Display SemiBold"/>
              </a:rPr>
              <a:t>3</a:t>
            </a:r>
            <a:endParaRPr b="0" i="0" sz="2050" u="none" cap="none" strike="noStrike">
              <a:solidFill>
                <a:schemeClr val="dk1"/>
              </a:solidFill>
              <a:latin typeface="Calibri"/>
              <a:ea typeface="Calibri"/>
              <a:cs typeface="Calibri"/>
              <a:sym typeface="Calibri"/>
            </a:endParaRPr>
          </a:p>
        </p:txBody>
      </p:sp>
      <p:sp>
        <p:nvSpPr>
          <p:cNvPr id="285" name="Google Shape;285;p58"/>
          <p:cNvSpPr/>
          <p:nvPr/>
        </p:nvSpPr>
        <p:spPr>
          <a:xfrm>
            <a:off x="6206966" y="5507355"/>
            <a:ext cx="1938600" cy="2424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F655D"/>
              </a:buClr>
              <a:buSzPts val="1500"/>
              <a:buFont typeface="Playfair Display SemiBold"/>
              <a:buNone/>
            </a:pPr>
            <a:r>
              <a:rPr b="1" i="0" lang="en-US" sz="1500" u="none" cap="none" strike="noStrike">
                <a:solidFill>
                  <a:srgbClr val="6F655D"/>
                </a:solidFill>
                <a:latin typeface="Playfair Display SemiBold"/>
                <a:ea typeface="Playfair Display SemiBold"/>
                <a:cs typeface="Playfair Display SemiBold"/>
                <a:sym typeface="Playfair Display SemiBold"/>
              </a:rPr>
              <a:t>Match Count</a:t>
            </a:r>
            <a:endParaRPr b="0" i="0" sz="1500" u="none" cap="none" strike="noStrike">
              <a:solidFill>
                <a:schemeClr val="dk1"/>
              </a:solidFill>
              <a:latin typeface="Calibri"/>
              <a:ea typeface="Calibri"/>
              <a:cs typeface="Calibri"/>
              <a:sym typeface="Calibri"/>
            </a:endParaRPr>
          </a:p>
        </p:txBody>
      </p:sp>
      <p:sp>
        <p:nvSpPr>
          <p:cNvPr id="286" name="Google Shape;286;p58"/>
          <p:cNvSpPr/>
          <p:nvPr/>
        </p:nvSpPr>
        <p:spPr>
          <a:xfrm>
            <a:off x="6206966" y="5842635"/>
            <a:ext cx="7702800" cy="248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6F655D"/>
              </a:buClr>
              <a:buSzPts val="1200"/>
              <a:buFont typeface="Public Sans"/>
              <a:buNone/>
            </a:pPr>
            <a:r>
              <a:rPr b="0" i="0" lang="en-US" sz="1200" u="none" cap="none" strike="noStrike">
                <a:solidFill>
                  <a:srgbClr val="6F655D"/>
                </a:solidFill>
                <a:latin typeface="Public Sans"/>
                <a:ea typeface="Public Sans"/>
                <a:cs typeface="Public Sans"/>
                <a:sym typeface="Public Sans"/>
              </a:rPr>
              <a:t>Calculates the number of matched skills between a resume and a job description.</a:t>
            </a:r>
            <a:endParaRPr b="0" i="0" sz="1200" u="none" cap="none" strike="noStrike">
              <a:solidFill>
                <a:schemeClr val="dk1"/>
              </a:solidFill>
              <a:latin typeface="Calibri"/>
              <a:ea typeface="Calibri"/>
              <a:cs typeface="Calibri"/>
              <a:sym typeface="Calibri"/>
            </a:endParaRPr>
          </a:p>
        </p:txBody>
      </p:sp>
      <p:sp>
        <p:nvSpPr>
          <p:cNvPr id="287" name="Google Shape;287;p58"/>
          <p:cNvSpPr/>
          <p:nvPr/>
        </p:nvSpPr>
        <p:spPr>
          <a:xfrm>
            <a:off x="6029087" y="6656189"/>
            <a:ext cx="8058600" cy="1149000"/>
          </a:xfrm>
          <a:prstGeom prst="roundRect">
            <a:avLst>
              <a:gd fmla="val 9550" name="adj"/>
            </a:avLst>
          </a:prstGeom>
          <a:solidFill>
            <a:srgbClr val="FFFAF6"/>
          </a:solidFill>
          <a:ln>
            <a:noFill/>
          </a:ln>
          <a:effectLst>
            <a:outerShdw rotWithShape="0" algn="bl" dir="2700000" dist="13970">
              <a:srgbClr val="E1C2C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8"/>
          <p:cNvSpPr/>
          <p:nvPr/>
        </p:nvSpPr>
        <p:spPr>
          <a:xfrm>
            <a:off x="6029087" y="6633329"/>
            <a:ext cx="8058600" cy="91500"/>
          </a:xfrm>
          <a:prstGeom prst="roundRect">
            <a:avLst>
              <a:gd fmla="val 71233" name="adj"/>
            </a:avLst>
          </a:prstGeom>
          <a:solidFill>
            <a:srgbClr val="E1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8"/>
          <p:cNvSpPr/>
          <p:nvPr/>
        </p:nvSpPr>
        <p:spPr>
          <a:xfrm>
            <a:off x="9825811" y="6423660"/>
            <a:ext cx="465300" cy="465300"/>
          </a:xfrm>
          <a:prstGeom prst="roundRect">
            <a:avLst>
              <a:gd fmla="val 196570" name="adj"/>
            </a:avLst>
          </a:prstGeom>
          <a:solidFill>
            <a:srgbClr val="E1C2C2">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8"/>
          <p:cNvSpPr/>
          <p:nvPr/>
        </p:nvSpPr>
        <p:spPr>
          <a:xfrm>
            <a:off x="9965353" y="6507139"/>
            <a:ext cx="186000" cy="232500"/>
          </a:xfrm>
          <a:prstGeom prst="rect">
            <a:avLst/>
          </a:prstGeom>
          <a:noFill/>
          <a:ln>
            <a:noFill/>
          </a:ln>
        </p:spPr>
        <p:txBody>
          <a:bodyPr anchorCtr="0" anchor="ctr" bIns="0" lIns="0" spcFirstLastPara="1" rIns="0" wrap="square" tIns="0">
            <a:noAutofit/>
          </a:bodyPr>
          <a:lstStyle/>
          <a:p>
            <a:pPr indent="0" lvl="0" marL="0" marR="0" rtl="0" algn="ctr">
              <a:lnSpc>
                <a:spcPct val="158620"/>
              </a:lnSpc>
              <a:spcBef>
                <a:spcPts val="0"/>
              </a:spcBef>
              <a:spcAft>
                <a:spcPts val="0"/>
              </a:spcAft>
              <a:buClr>
                <a:srgbClr val="000000"/>
              </a:buClr>
              <a:buSzPts val="1450"/>
              <a:buFont typeface="Playfair Display SemiBold"/>
              <a:buNone/>
            </a:pPr>
            <a:r>
              <a:rPr b="1" i="0" lang="en-US" sz="2050" u="none" cap="none" strike="noStrike">
                <a:solidFill>
                  <a:srgbClr val="000000"/>
                </a:solidFill>
                <a:latin typeface="Playfair Display SemiBold"/>
                <a:ea typeface="Playfair Display SemiBold"/>
                <a:cs typeface="Playfair Display SemiBold"/>
                <a:sym typeface="Playfair Display SemiBold"/>
              </a:rPr>
              <a:t>4</a:t>
            </a:r>
            <a:endParaRPr b="0" i="0" sz="2050" u="none" cap="none" strike="noStrike">
              <a:solidFill>
                <a:schemeClr val="dk1"/>
              </a:solidFill>
              <a:latin typeface="Calibri"/>
              <a:ea typeface="Calibri"/>
              <a:cs typeface="Calibri"/>
              <a:sym typeface="Calibri"/>
            </a:endParaRPr>
          </a:p>
        </p:txBody>
      </p:sp>
      <p:sp>
        <p:nvSpPr>
          <p:cNvPr id="291" name="Google Shape;291;p58"/>
          <p:cNvSpPr/>
          <p:nvPr/>
        </p:nvSpPr>
        <p:spPr>
          <a:xfrm>
            <a:off x="6206966" y="7043857"/>
            <a:ext cx="1938600" cy="2424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6F655D"/>
              </a:buClr>
              <a:buSzPts val="1500"/>
              <a:buFont typeface="Playfair Display SemiBold"/>
              <a:buNone/>
            </a:pPr>
            <a:r>
              <a:rPr b="1" i="0" lang="en-US" sz="1500" u="none" cap="none" strike="noStrike">
                <a:solidFill>
                  <a:srgbClr val="6F655D"/>
                </a:solidFill>
                <a:latin typeface="Playfair Display SemiBold"/>
                <a:ea typeface="Playfair Display SemiBold"/>
                <a:cs typeface="Playfair Display SemiBold"/>
                <a:sym typeface="Playfair Display SemiBold"/>
              </a:rPr>
              <a:t>Match Ratio</a:t>
            </a:r>
            <a:endParaRPr b="0" i="0" sz="1500" u="none" cap="none" strike="noStrike">
              <a:solidFill>
                <a:schemeClr val="dk1"/>
              </a:solidFill>
              <a:latin typeface="Calibri"/>
              <a:ea typeface="Calibri"/>
              <a:cs typeface="Calibri"/>
              <a:sym typeface="Calibri"/>
            </a:endParaRPr>
          </a:p>
        </p:txBody>
      </p:sp>
      <p:sp>
        <p:nvSpPr>
          <p:cNvPr id="292" name="Google Shape;292;p58"/>
          <p:cNvSpPr/>
          <p:nvPr/>
        </p:nvSpPr>
        <p:spPr>
          <a:xfrm>
            <a:off x="6206966" y="7379137"/>
            <a:ext cx="7702800" cy="248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6F655D"/>
              </a:buClr>
              <a:buSzPts val="1200"/>
              <a:buFont typeface="Public Sans"/>
              <a:buNone/>
            </a:pPr>
            <a:r>
              <a:rPr b="0" i="0" lang="en-US" sz="1200" u="none" cap="none" strike="noStrike">
                <a:solidFill>
                  <a:srgbClr val="6F655D"/>
                </a:solidFill>
                <a:latin typeface="Public Sans"/>
                <a:ea typeface="Public Sans"/>
                <a:cs typeface="Public Sans"/>
                <a:sym typeface="Public Sans"/>
              </a:rPr>
              <a:t>Determines the proportion of job description skills found in the resume.</a:t>
            </a:r>
            <a:endParaRPr b="0" i="0" sz="1200" u="none" cap="none" strike="noStrike">
              <a:solidFill>
                <a:schemeClr val="dk1"/>
              </a:solidFill>
              <a:latin typeface="Calibri"/>
              <a:ea typeface="Calibri"/>
              <a:cs typeface="Calibri"/>
              <a:sym typeface="Calibri"/>
            </a:endParaRPr>
          </a:p>
        </p:txBody>
      </p:sp>
      <p:sp>
        <p:nvSpPr>
          <p:cNvPr id="293" name="Google Shape;293;p58"/>
          <p:cNvSpPr/>
          <p:nvPr/>
        </p:nvSpPr>
        <p:spPr>
          <a:xfrm>
            <a:off x="9965348" y="1914053"/>
            <a:ext cx="186000" cy="232500"/>
          </a:xfrm>
          <a:prstGeom prst="rect">
            <a:avLst/>
          </a:prstGeom>
          <a:noFill/>
          <a:ln>
            <a:noFill/>
          </a:ln>
        </p:spPr>
        <p:txBody>
          <a:bodyPr anchorCtr="0" anchor="ctr" bIns="0" lIns="0" spcFirstLastPara="1" rIns="0" wrap="square" tIns="0">
            <a:noAutofit/>
          </a:bodyPr>
          <a:lstStyle/>
          <a:p>
            <a:pPr indent="0" lvl="0" marL="0" marR="0" rtl="0" algn="ctr">
              <a:lnSpc>
                <a:spcPct val="158620"/>
              </a:lnSpc>
              <a:spcBef>
                <a:spcPts val="0"/>
              </a:spcBef>
              <a:spcAft>
                <a:spcPts val="0"/>
              </a:spcAft>
              <a:buClr>
                <a:srgbClr val="000000"/>
              </a:buClr>
              <a:buSzPts val="1450"/>
              <a:buFont typeface="Playfair Display SemiBold"/>
              <a:buNone/>
            </a:pPr>
            <a:r>
              <a:rPr b="1" i="0" lang="en-US" sz="2050" u="none" cap="none" strike="noStrike">
                <a:solidFill>
                  <a:srgbClr val="000000"/>
                </a:solidFill>
                <a:latin typeface="Playfair Display SemiBold"/>
                <a:ea typeface="Playfair Display SemiBold"/>
                <a:cs typeface="Playfair Display SemiBold"/>
                <a:sym typeface="Playfair Display SemiBold"/>
              </a:rPr>
              <a:t>1</a:t>
            </a:r>
            <a:endParaRPr b="0" i="0" sz="205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